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MOV" ContentType="video/unknown"/>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5" r:id="rId5"/>
    <p:sldId id="259" r:id="rId6"/>
    <p:sldId id="260" r:id="rId7"/>
    <p:sldId id="261" r:id="rId8"/>
    <p:sldId id="266" r:id="rId9"/>
    <p:sldId id="267" r:id="rId10"/>
    <p:sldId id="263" r:id="rId11"/>
    <p:sldId id="264" r:id="rId12"/>
    <p:sldId id="268" r:id="rId13"/>
    <p:sldId id="269" r:id="rId14"/>
    <p:sldId id="270" r:id="rId15"/>
    <p:sldId id="271" r:id="rId16"/>
    <p:sldId id="272" r:id="rId17"/>
    <p:sldId id="273" r:id="rId18"/>
    <p:sldId id="274" r:id="rId19"/>
    <p:sldId id="275" r:id="rId20"/>
    <p:sldId id="278" r:id="rId21"/>
    <p:sldId id="279" r:id="rId22"/>
    <p:sldId id="283" r:id="rId23"/>
    <p:sldId id="288" r:id="rId24"/>
    <p:sldId id="289" r:id="rId25"/>
    <p:sldId id="290" r:id="rId26"/>
    <p:sldId id="291" r:id="rId27"/>
    <p:sldId id="292" r:id="rId28"/>
    <p:sldId id="293" r:id="rId29"/>
    <p:sldId id="294" r:id="rId30"/>
    <p:sldId id="301" r:id="rId31"/>
    <p:sldId id="296" r:id="rId32"/>
    <p:sldId id="297" r:id="rId33"/>
    <p:sldId id="298" r:id="rId34"/>
    <p:sldId id="299" r:id="rId35"/>
    <p:sldId id="300" r:id="rId36"/>
    <p:sldId id="302" r:id="rId37"/>
    <p:sldId id="287" r:id="rId38"/>
    <p:sldId id="276" r:id="rId39"/>
    <p:sldId id="277" r:id="rId40"/>
    <p:sldId id="281" r:id="rId41"/>
    <p:sldId id="282" r:id="rId42"/>
    <p:sldId id="304" r:id="rId43"/>
    <p:sldId id="305" r:id="rId44"/>
    <p:sldId id="319" r:id="rId45"/>
    <p:sldId id="322" r:id="rId46"/>
    <p:sldId id="320" r:id="rId47"/>
    <p:sldId id="321" r:id="rId48"/>
    <p:sldId id="323" r:id="rId49"/>
    <p:sldId id="318" r:id="rId50"/>
    <p:sldId id="314" r:id="rId51"/>
    <p:sldId id="324" r:id="rId52"/>
    <p:sldId id="311" r:id="rId53"/>
    <p:sldId id="315" r:id="rId54"/>
    <p:sldId id="316" r:id="rId55"/>
    <p:sldId id="317" r:id="rId56"/>
    <p:sldId id="325"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E17C7019-8730-6448-B9D4-6192E4A0C324}">
          <p14:sldIdLst>
            <p14:sldId id="256"/>
            <p14:sldId id="257"/>
            <p14:sldId id="258"/>
            <p14:sldId id="265"/>
            <p14:sldId id="259"/>
            <p14:sldId id="260"/>
            <p14:sldId id="261"/>
            <p14:sldId id="266"/>
            <p14:sldId id="267"/>
            <p14:sldId id="263"/>
            <p14:sldId id="264"/>
            <p14:sldId id="268"/>
            <p14:sldId id="269"/>
            <p14:sldId id="270"/>
            <p14:sldId id="271"/>
            <p14:sldId id="272"/>
            <p14:sldId id="273"/>
            <p14:sldId id="274"/>
            <p14:sldId id="275"/>
            <p14:sldId id="278"/>
            <p14:sldId id="279"/>
            <p14:sldId id="283"/>
            <p14:sldId id="288"/>
            <p14:sldId id="289"/>
            <p14:sldId id="290"/>
            <p14:sldId id="291"/>
            <p14:sldId id="292"/>
            <p14:sldId id="293"/>
            <p14:sldId id="294"/>
            <p14:sldId id="301"/>
            <p14:sldId id="296"/>
            <p14:sldId id="297"/>
            <p14:sldId id="298"/>
            <p14:sldId id="299"/>
            <p14:sldId id="300"/>
            <p14:sldId id="302"/>
            <p14:sldId id="287"/>
            <p14:sldId id="276"/>
            <p14:sldId id="277"/>
            <p14:sldId id="281"/>
            <p14:sldId id="282"/>
            <p14:sldId id="304"/>
            <p14:sldId id="305"/>
            <p14:sldId id="319"/>
            <p14:sldId id="322"/>
            <p14:sldId id="320"/>
            <p14:sldId id="321"/>
            <p14:sldId id="323"/>
            <p14:sldId id="318"/>
            <p14:sldId id="314"/>
            <p14:sldId id="324"/>
            <p14:sldId id="311"/>
            <p14:sldId id="315"/>
            <p14:sldId id="316"/>
            <p14:sldId id="317"/>
            <p14:sldId id="32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10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CA"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CA"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a:t>‹#›</a:t>
            </a:fld>
            <a:endParaRPr kumimoji="0" lang="en-US"/>
          </a:p>
        </p:txBody>
      </p:sp>
      <p:sp>
        <p:nvSpPr>
          <p:cNvPr id="17" name="Footer Placeholder 16"/>
          <p:cNvSpPr>
            <a:spLocks noGrp="1"/>
          </p:cNvSpPr>
          <p:nvPr>
            <p:ph type="ftr" sz="quarter" idx="12"/>
          </p:nvPr>
        </p:nvSpPr>
        <p:spPr/>
        <p:txBody>
          <a:bodyPr/>
          <a:lstStyle/>
          <a:p>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4" name="Date Placeholder 13"/>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15" name="Slide Number Placeholder 14"/>
          <p:cNvSpPr>
            <a:spLocks noGrp="1"/>
          </p:cNvSpPr>
          <p:nvPr>
            <p:ph type="sldNum" sz="quarter" idx="15"/>
          </p:nvPr>
        </p:nvSpPr>
        <p:spPr/>
        <p:txBody>
          <a:bodyPr/>
          <a:lstStyle>
            <a:lvl1pPr algn="ctr">
              <a:defRPr/>
            </a:lvl1pPr>
          </a:lstStyle>
          <a:p>
            <a:fld id="{D2E57653-3E58-4892-A7ED-712530ACC680}" type="slidenum">
              <a:rPr kumimoji="0" lang="en-US" smtClean="0"/>
              <a:pPr/>
              <a:t>‹#›</a:t>
            </a:fld>
            <a:endParaRPr kumimoji="0" lang="en-US"/>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p:txBody>
          <a:bodyPr rtlCol="0" anchor="b" anchorCtr="0"/>
          <a:lstStyle/>
          <a:p>
            <a:r>
              <a:rPr kumimoji="0" lang="en-CA"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a:t>‹#›</a:t>
            </a:fld>
            <a:endParaRPr kumimoji="0"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CA"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CA"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a:t>‹#›</a:t>
            </a:fld>
            <a:endParaRPr kumimoji="0" lang="en-US"/>
          </a:p>
        </p:txBody>
      </p:sp>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2E57653-3E58-4892-A7ED-712530ACC680}" type="slidenum">
              <a:rPr kumimoji="0" lang="en-US" smtClean="0"/>
              <a:pPr/>
              <a:t>‹#›</a:t>
            </a:fld>
            <a:endParaRPr kumimoji="0"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CA"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CA"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CA"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a:t>‹#›</a:t>
            </a:fld>
            <a:endParaRPr kumimoji="0" lang="en-US"/>
          </a:p>
        </p:txBody>
      </p:sp>
      <p:sp>
        <p:nvSpPr>
          <p:cNvPr id="2" name="Title 1"/>
          <p:cNvSpPr>
            <a:spLocks noGrp="1"/>
          </p:cNvSpPr>
          <p:nvPr>
            <p:ph type="title"/>
          </p:nvPr>
        </p:nvSpPr>
        <p:spPr/>
        <p:txBody>
          <a:bodyPr/>
          <a:lstStyle/>
          <a:p>
            <a:r>
              <a:rPr kumimoji="0" lang="en-CA"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CA"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CA" smtClean="0"/>
              <a:t>Click to edit Master title style</a:t>
            </a:r>
            <a:endParaRPr kumimoji="0" lang="en-US"/>
          </a:p>
        </p:txBody>
      </p:sp>
      <p:sp>
        <p:nvSpPr>
          <p:cNvPr id="8" name="Date Placeholder 7"/>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9" name="Slide Number Placeholder 8"/>
          <p:cNvSpPr>
            <a:spLocks noGrp="1"/>
          </p:cNvSpPr>
          <p:nvPr>
            <p:ph type="sldNum" sz="quarter" idx="15"/>
          </p:nvPr>
        </p:nvSpPr>
        <p:spPr/>
        <p:txBody>
          <a:bodyPr/>
          <a:lstStyle/>
          <a:p>
            <a:fld id="{D2E57653-3E58-4892-A7ED-712530ACC680}" type="slidenum">
              <a:rPr kumimoji="0" lang="en-US" smtClean="0"/>
              <a:pPr/>
              <a:t>‹#›</a:t>
            </a:fld>
            <a:endParaRPr kumimoji="0" lang="en-US"/>
          </a:p>
        </p:txBody>
      </p:sp>
      <p:sp>
        <p:nvSpPr>
          <p:cNvPr id="10" name="Footer Placeholder 9"/>
          <p:cNvSpPr>
            <a:spLocks noGrp="1"/>
          </p:cNvSpPr>
          <p:nvPr>
            <p:ph type="ftr" sz="quarter" idx="16"/>
          </p:nvPr>
        </p:nvSpPr>
        <p:spPr/>
        <p:txBody>
          <a:bodyPr/>
          <a:lstStyle/>
          <a:p>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CA"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CA" smtClean="0"/>
              <a:t>Drag picture to placeholder or click icon to add</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CA" smtClean="0"/>
              <a:t>Click to edit Master text styles</a:t>
            </a:r>
          </a:p>
        </p:txBody>
      </p:sp>
      <p:sp>
        <p:nvSpPr>
          <p:cNvPr id="8" name="Date Placeholder 7"/>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6/9/2016</a:t>
            </a:fld>
            <a:endParaRPr lang="en-US"/>
          </a:p>
        </p:txBody>
      </p:sp>
      <p:sp>
        <p:nvSpPr>
          <p:cNvPr id="9" name="Slide Number Placeholder 8"/>
          <p:cNvSpPr>
            <a:spLocks noGrp="1"/>
          </p:cNvSpPr>
          <p:nvPr>
            <p:ph type="sldNum" sz="quarter" idx="11"/>
          </p:nvPr>
        </p:nvSpPr>
        <p:spPr/>
        <p:txBody>
          <a:bodyPr/>
          <a:lstStyle/>
          <a:p>
            <a:fld id="{D2E57653-3E58-4892-A7ED-712530ACC680}" type="slidenum">
              <a:rPr kumimoji="0" lang="en-US" smtClean="0"/>
              <a:pPr/>
              <a:t>‹#›</a:t>
            </a:fld>
            <a:endParaRPr kumimoji="0" lang="en-US"/>
          </a:p>
        </p:txBody>
      </p:sp>
      <p:sp>
        <p:nvSpPr>
          <p:cNvPr id="10" name="Footer Placeholder 9"/>
          <p:cNvSpPr>
            <a:spLocks noGrp="1"/>
          </p:cNvSpPr>
          <p:nvPr>
            <p:ph type="ftr" sz="quarter" idx="12"/>
          </p:nvPr>
        </p:nvSpPr>
        <p:spPr/>
        <p:txBody>
          <a:bodyPr/>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CA" smtClean="0"/>
              <a:t>Click to edit Master text styles</a:t>
            </a:r>
          </a:p>
          <a:p>
            <a:pPr lvl="1" eaLnBrk="1" latinLnBrk="0" hangingPunct="1"/>
            <a:r>
              <a:rPr kumimoji="0" lang="en-CA" smtClean="0"/>
              <a:t>Second level</a:t>
            </a:r>
          </a:p>
          <a:p>
            <a:pPr lvl="2" eaLnBrk="1" latinLnBrk="0" hangingPunct="1"/>
            <a:r>
              <a:rPr kumimoji="0" lang="en-CA" smtClean="0"/>
              <a:t>Third level</a:t>
            </a:r>
          </a:p>
          <a:p>
            <a:pPr lvl="3" eaLnBrk="1" latinLnBrk="0" hangingPunct="1"/>
            <a:r>
              <a:rPr kumimoji="0" lang="en-CA" smtClean="0"/>
              <a:t>Fourth level</a:t>
            </a:r>
          </a:p>
          <a:p>
            <a:pPr lvl="4" eaLnBrk="1" latinLnBrk="0" hangingPunct="1"/>
            <a:r>
              <a:rPr kumimoji="0" lang="en-CA"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eaLnBrk="1" latinLnBrk="0" hangingPunct="1"/>
            <a:fld id="{B41ABA4E-CD72-497B-97AA-7213B3980F60}" type="datetimeFigureOut">
              <a:rPr lang="en-US" smtClean="0"/>
              <a:pPr eaLnBrk="1" latinLnBrk="0" hangingPunct="1"/>
              <a:t>6/9/2016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kumimoji="0"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2E57653-3E58-4892-A7ED-712530ACC680}" type="slidenum">
              <a:rPr kumimoji="0" lang="en-US" smtClean="0"/>
              <a:pPr/>
              <a:t>‹#›</a:t>
            </a:fld>
            <a:endParaRPr kumimoji="0"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CA"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 TargetMode="External"/><Relationship Id="rId2" Type="http://schemas.openxmlformats.org/officeDocument/2006/relationships/hyperlink" Target="http://www.torbay.ca/" TargetMode="External"/><Relationship Id="rId1" Type="http://schemas.openxmlformats.org/officeDocument/2006/relationships/slideLayout" Target="../slideLayouts/slideLayout2.xml"/><Relationship Id="rId4" Type="http://schemas.openxmlformats.org/officeDocument/2006/relationships/hyperlink" Target="http://www.mun.ca/tia"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2.xml"/><Relationship Id="rId1" Type="http://schemas.openxmlformats.org/officeDocument/2006/relationships/video" Target="../media/media1.MOV"/><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A Teachers In Action Project by:</a:t>
            </a:r>
            <a:endParaRPr lang="en-CA" dirty="0"/>
          </a:p>
          <a:p>
            <a:r>
              <a:rPr lang="en-US" dirty="0"/>
              <a:t>Tonya Bull-Kelly and Heidi Nixon/Jennie </a:t>
            </a:r>
            <a:r>
              <a:rPr lang="en-US" dirty="0" smtClean="0"/>
              <a:t>Bartlett</a:t>
            </a:r>
          </a:p>
          <a:p>
            <a:r>
              <a:rPr lang="en-US" dirty="0" smtClean="0"/>
              <a:t>June 2016</a:t>
            </a:r>
            <a:endParaRPr lang="en-CA" dirty="0"/>
          </a:p>
        </p:txBody>
      </p:sp>
      <p:sp>
        <p:nvSpPr>
          <p:cNvPr id="3" name="Title 2"/>
          <p:cNvSpPr>
            <a:spLocks noGrp="1"/>
          </p:cNvSpPr>
          <p:nvPr>
            <p:ph type="ctrTitle"/>
          </p:nvPr>
        </p:nvSpPr>
        <p:spPr/>
        <p:txBody>
          <a:bodyPr/>
          <a:lstStyle/>
          <a:p>
            <a:r>
              <a:rPr lang="en-US" dirty="0">
                <a:effectLst/>
              </a:rPr>
              <a:t>Increasing Student Motivation Using Problem-based Learning</a:t>
            </a:r>
            <a:endParaRPr lang="en-CA" dirty="0">
              <a:effectLst/>
            </a:endParaRPr>
          </a:p>
        </p:txBody>
      </p:sp>
    </p:spTree>
    <p:extLst>
      <p:ext uri="{BB962C8B-B14F-4D97-AF65-F5344CB8AC3E}">
        <p14:creationId xmlns:p14="http://schemas.microsoft.com/office/powerpoint/2010/main" xmlns="" val="1165946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aching-Methods.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31937" t="-19648" r="6517" b="2433"/>
          <a:stretch/>
        </p:blipFill>
        <p:spPr>
          <a:xfrm>
            <a:off x="457200" y="389468"/>
            <a:ext cx="6583680" cy="5858932"/>
          </a:xfrm>
        </p:spPr>
      </p:pic>
      <p:sp>
        <p:nvSpPr>
          <p:cNvPr id="3" name="Title 2"/>
          <p:cNvSpPr>
            <a:spLocks noGrp="1"/>
          </p:cNvSpPr>
          <p:nvPr>
            <p:ph type="title"/>
          </p:nvPr>
        </p:nvSpPr>
        <p:spPr/>
        <p:txBody>
          <a:bodyPr/>
          <a:lstStyle/>
          <a:p>
            <a:pPr algn="ctr"/>
            <a:r>
              <a:rPr lang="en-US" dirty="0" smtClean="0"/>
              <a:t>Inquiry-based Learning Model</a:t>
            </a:r>
            <a:endParaRPr lang="en-US" dirty="0"/>
          </a:p>
        </p:txBody>
      </p:sp>
    </p:spTree>
    <p:extLst>
      <p:ext uri="{BB962C8B-B14F-4D97-AF65-F5344CB8AC3E}">
        <p14:creationId xmlns:p14="http://schemas.microsoft.com/office/powerpoint/2010/main" xmlns="" val="3593937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We noticed a trend in our classes that children needed to become more independent problem-solvers in all areas of the curriculum, including </a:t>
            </a:r>
            <a:r>
              <a:rPr lang="en-US" dirty="0" smtClean="0"/>
              <a:t>during real</a:t>
            </a:r>
            <a:r>
              <a:rPr lang="en-US" dirty="0"/>
              <a:t>-life experiences. </a:t>
            </a:r>
            <a:endParaRPr lang="en-US" dirty="0" smtClean="0"/>
          </a:p>
          <a:p>
            <a:r>
              <a:rPr lang="en-US" dirty="0" smtClean="0"/>
              <a:t>We </a:t>
            </a:r>
            <a:r>
              <a:rPr lang="en-US" dirty="0"/>
              <a:t>decided to give our students more opportunities to engage problem-solving skills independently through our design task challenges. </a:t>
            </a:r>
            <a:endParaRPr lang="en-CA" dirty="0"/>
          </a:p>
          <a:p>
            <a:r>
              <a:rPr lang="en-US" dirty="0"/>
              <a:t>During a 4-week S.T.E.M. Block, there were 10 design task challenges implemented by the students. Each week, each group of 3 students, explored three design tasks. </a:t>
            </a:r>
            <a:endParaRPr lang="en-CA" dirty="0"/>
          </a:p>
          <a:p>
            <a:endParaRPr lang="en-US" dirty="0"/>
          </a:p>
        </p:txBody>
      </p:sp>
      <p:sp>
        <p:nvSpPr>
          <p:cNvPr id="3" name="Title 2"/>
          <p:cNvSpPr>
            <a:spLocks noGrp="1"/>
          </p:cNvSpPr>
          <p:nvPr>
            <p:ph type="title"/>
          </p:nvPr>
        </p:nvSpPr>
        <p:spPr/>
        <p:txBody>
          <a:bodyPr/>
          <a:lstStyle/>
          <a:p>
            <a:r>
              <a:rPr lang="en-US" dirty="0" smtClean="0"/>
              <a:t>Focus Area</a:t>
            </a:r>
            <a:endParaRPr lang="en-US" dirty="0"/>
          </a:p>
        </p:txBody>
      </p:sp>
    </p:spTree>
    <p:extLst>
      <p:ext uri="{BB962C8B-B14F-4D97-AF65-F5344CB8AC3E}">
        <p14:creationId xmlns:p14="http://schemas.microsoft.com/office/powerpoint/2010/main" xmlns="" val="1626279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Research Questions</a:t>
            </a:r>
            <a:endParaRPr lang="en-US" dirty="0"/>
          </a:p>
        </p:txBody>
      </p:sp>
    </p:spTree>
    <p:extLst>
      <p:ext uri="{BB962C8B-B14F-4D97-AF65-F5344CB8AC3E}">
        <p14:creationId xmlns:p14="http://schemas.microsoft.com/office/powerpoint/2010/main" xmlns="" val="2912506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600" dirty="0" smtClean="0"/>
              <a:t>What </a:t>
            </a:r>
            <a:r>
              <a:rPr lang="en-US" sz="3600" dirty="0"/>
              <a:t>is our role in implementing problem-based learning in our classrooms</a:t>
            </a:r>
            <a:r>
              <a:rPr lang="en-US" sz="3600" dirty="0" smtClean="0"/>
              <a:t>?</a:t>
            </a:r>
          </a:p>
          <a:p>
            <a:endParaRPr lang="en-CA" sz="3600" dirty="0"/>
          </a:p>
          <a:p>
            <a:r>
              <a:rPr lang="en-US" sz="3600" dirty="0" smtClean="0"/>
              <a:t>How </a:t>
            </a:r>
            <a:r>
              <a:rPr lang="en-US" sz="3600" dirty="0"/>
              <a:t>will problem-based learning in our French Immersion classrooms affect student motivation?</a:t>
            </a:r>
            <a:endParaRPr lang="en-CA" sz="3600" dirty="0"/>
          </a:p>
        </p:txBody>
      </p:sp>
      <p:sp>
        <p:nvSpPr>
          <p:cNvPr id="3" name="Title 2"/>
          <p:cNvSpPr>
            <a:spLocks noGrp="1"/>
          </p:cNvSpPr>
          <p:nvPr>
            <p:ph type="title"/>
          </p:nvPr>
        </p:nvSpPr>
        <p:spPr/>
        <p:txBody>
          <a:bodyPr/>
          <a:lstStyle/>
          <a:p>
            <a:r>
              <a:rPr lang="en-US" dirty="0" smtClean="0"/>
              <a:t>Research Questions</a:t>
            </a:r>
            <a:endParaRPr lang="en-US" dirty="0"/>
          </a:p>
        </p:txBody>
      </p:sp>
    </p:spTree>
    <p:extLst>
      <p:ext uri="{BB962C8B-B14F-4D97-AF65-F5344CB8AC3E}">
        <p14:creationId xmlns:p14="http://schemas.microsoft.com/office/powerpoint/2010/main" xmlns="" val="964886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3600" dirty="0"/>
              <a:t>For this project, we created and sent home an informative letter as well as a consent form to be completed by parents/guardians. </a:t>
            </a:r>
            <a:endParaRPr lang="en-US" sz="3600" dirty="0" smtClean="0"/>
          </a:p>
          <a:p>
            <a:r>
              <a:rPr lang="en-US" sz="3600" dirty="0" smtClean="0"/>
              <a:t>A </a:t>
            </a:r>
            <a:r>
              <a:rPr lang="en-US" sz="3600" dirty="0"/>
              <a:t>consent and photo release form was also sent home from Memorial University of Newfoundland and one from our school. </a:t>
            </a:r>
            <a:endParaRPr lang="en-CA" sz="3600" dirty="0"/>
          </a:p>
        </p:txBody>
      </p:sp>
      <p:sp>
        <p:nvSpPr>
          <p:cNvPr id="3" name="Title 2"/>
          <p:cNvSpPr>
            <a:spLocks noGrp="1"/>
          </p:cNvSpPr>
          <p:nvPr>
            <p:ph type="title"/>
          </p:nvPr>
        </p:nvSpPr>
        <p:spPr/>
        <p:txBody>
          <a:bodyPr/>
          <a:lstStyle/>
          <a:p>
            <a:r>
              <a:rPr lang="en-US" dirty="0">
                <a:effectLst/>
              </a:rPr>
              <a:t>Ethical Considerations</a:t>
            </a:r>
            <a:endParaRPr lang="en-CA" dirty="0">
              <a:effectLst/>
            </a:endParaRPr>
          </a:p>
        </p:txBody>
      </p:sp>
    </p:spTree>
    <p:extLst>
      <p:ext uri="{BB962C8B-B14F-4D97-AF65-F5344CB8AC3E}">
        <p14:creationId xmlns:p14="http://schemas.microsoft.com/office/powerpoint/2010/main" xmlns="" val="4205705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Letter &amp; Consent</a:t>
            </a:r>
            <a:endParaRPr lang="en-US" dirty="0"/>
          </a:p>
        </p:txBody>
      </p:sp>
      <p:pic>
        <p:nvPicPr>
          <p:cNvPr id="5" name="Content Placeholder 4" descr="FullSizeRender 2.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l="-11735" r="-11735"/>
          <a:stretch>
            <a:fillRect/>
          </a:stretch>
        </p:blipFill>
        <p:spPr>
          <a:xfrm>
            <a:off x="457200" y="1524000"/>
            <a:ext cx="4265444" cy="4572000"/>
          </a:xfrm>
        </p:spPr>
      </p:pic>
      <p:pic>
        <p:nvPicPr>
          <p:cNvPr id="6" name="Content Placeholder 5" descr="FullSizeRender.jpg"/>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t="7770" b="7770"/>
          <a:stretch>
            <a:fillRect/>
          </a:stretch>
        </p:blipFill>
        <p:spPr/>
      </p:pic>
    </p:spTree>
    <p:extLst>
      <p:ext uri="{BB962C8B-B14F-4D97-AF65-F5344CB8AC3E}">
        <p14:creationId xmlns:p14="http://schemas.microsoft.com/office/powerpoint/2010/main" xmlns="" val="346754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Planning</a:t>
            </a:r>
            <a:endParaRPr lang="en-US" dirty="0"/>
          </a:p>
        </p:txBody>
      </p:sp>
    </p:spTree>
    <p:extLst>
      <p:ext uri="{BB962C8B-B14F-4D97-AF65-F5344CB8AC3E}">
        <p14:creationId xmlns:p14="http://schemas.microsoft.com/office/powerpoint/2010/main" xmlns="" val="1692005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Autofit/>
          </a:bodyPr>
          <a:lstStyle/>
          <a:p>
            <a:r>
              <a:rPr lang="en-US" sz="2800" dirty="0"/>
              <a:t>Regular communication with Tom Walsh and his insight, suggestions and encouragements were instrumental in guiding us during this project. (Insert photo of him with our students)</a:t>
            </a:r>
            <a:endParaRPr lang="en-CA" sz="2800" dirty="0"/>
          </a:p>
          <a:p>
            <a:r>
              <a:rPr lang="en-US" sz="2800" dirty="0"/>
              <a:t>We utilized our seven release days to collaborate on ideas, plan lessons and activities, as well as to gather materials. We used many opportunities throughout the school day to meet and discuss our project. </a:t>
            </a:r>
            <a:endParaRPr lang="en-CA" sz="2800" dirty="0"/>
          </a:p>
        </p:txBody>
      </p:sp>
      <p:sp>
        <p:nvSpPr>
          <p:cNvPr id="3" name="Title 2"/>
          <p:cNvSpPr>
            <a:spLocks noGrp="1"/>
          </p:cNvSpPr>
          <p:nvPr>
            <p:ph type="title"/>
          </p:nvPr>
        </p:nvSpPr>
        <p:spPr/>
        <p:txBody>
          <a:bodyPr/>
          <a:lstStyle/>
          <a:p>
            <a:r>
              <a:rPr lang="en-US" dirty="0" smtClean="0">
                <a:effectLst/>
              </a:rPr>
              <a:t>Planning</a:t>
            </a:r>
            <a:endParaRPr lang="en-CA" dirty="0">
              <a:effectLst/>
            </a:endParaRPr>
          </a:p>
        </p:txBody>
      </p:sp>
    </p:spTree>
    <p:extLst>
      <p:ext uri="{BB962C8B-B14F-4D97-AF65-F5344CB8AC3E}">
        <p14:creationId xmlns:p14="http://schemas.microsoft.com/office/powerpoint/2010/main" xmlns="" val="1279131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Autofit/>
          </a:bodyPr>
          <a:lstStyle/>
          <a:p>
            <a:pPr marL="0" indent="0">
              <a:buNone/>
            </a:pPr>
            <a:r>
              <a:rPr lang="en-US" sz="2800" dirty="0"/>
              <a:t>In order to meet the requirements of this </a:t>
            </a:r>
            <a:r>
              <a:rPr lang="en-US" sz="2800" dirty="0" smtClean="0"/>
              <a:t>project, </a:t>
            </a:r>
            <a:r>
              <a:rPr lang="en-US" sz="2800" dirty="0"/>
              <a:t>we completed the following:</a:t>
            </a:r>
            <a:endParaRPr lang="en-CA" sz="2800" dirty="0"/>
          </a:p>
          <a:p>
            <a:r>
              <a:rPr lang="en-US" sz="2800" dirty="0" smtClean="0"/>
              <a:t>TIA </a:t>
            </a:r>
            <a:r>
              <a:rPr lang="en-US" sz="2800" dirty="0"/>
              <a:t>participant institute at MUN in August</a:t>
            </a:r>
            <a:endParaRPr lang="en-CA" sz="2800" dirty="0"/>
          </a:p>
          <a:p>
            <a:r>
              <a:rPr lang="en-US" sz="2800" dirty="0" smtClean="0"/>
              <a:t>professional </a:t>
            </a:r>
            <a:r>
              <a:rPr lang="en-US" sz="2800" dirty="0"/>
              <a:t>development day at Holy Trinity Elementary</a:t>
            </a:r>
            <a:endParaRPr lang="en-CA" sz="2800" dirty="0"/>
          </a:p>
          <a:p>
            <a:r>
              <a:rPr lang="en-US" sz="2800" dirty="0" smtClean="0"/>
              <a:t>7 </a:t>
            </a:r>
            <a:r>
              <a:rPr lang="en-US" sz="2800" dirty="0"/>
              <a:t>release days at MUN</a:t>
            </a:r>
            <a:endParaRPr lang="en-CA" sz="2800" dirty="0"/>
          </a:p>
          <a:p>
            <a:r>
              <a:rPr lang="en-US" sz="2800" dirty="0" smtClean="0"/>
              <a:t>read </a:t>
            </a:r>
            <a:r>
              <a:rPr lang="en-US" sz="2800" dirty="0"/>
              <a:t>literature and articles provided by the MUN Leadership Team</a:t>
            </a:r>
            <a:endParaRPr lang="en-CA" sz="2800" dirty="0"/>
          </a:p>
          <a:p>
            <a:r>
              <a:rPr lang="en-US" sz="2800" dirty="0" smtClean="0"/>
              <a:t>collaborated </a:t>
            </a:r>
            <a:r>
              <a:rPr lang="en-US" sz="2800" dirty="0"/>
              <a:t>with colleagues </a:t>
            </a:r>
            <a:endParaRPr lang="en-CA" sz="2800" dirty="0"/>
          </a:p>
        </p:txBody>
      </p:sp>
      <p:sp>
        <p:nvSpPr>
          <p:cNvPr id="3" name="Title 2"/>
          <p:cNvSpPr>
            <a:spLocks noGrp="1"/>
          </p:cNvSpPr>
          <p:nvPr>
            <p:ph type="title"/>
          </p:nvPr>
        </p:nvSpPr>
        <p:spPr/>
        <p:txBody>
          <a:bodyPr/>
          <a:lstStyle/>
          <a:p>
            <a:r>
              <a:rPr lang="en-US" dirty="0" smtClean="0">
                <a:effectLst/>
              </a:rPr>
              <a:t>Planning</a:t>
            </a:r>
            <a:endParaRPr lang="en-CA" dirty="0">
              <a:effectLst/>
            </a:endParaRPr>
          </a:p>
        </p:txBody>
      </p:sp>
    </p:spTree>
    <p:extLst>
      <p:ext uri="{BB962C8B-B14F-4D97-AF65-F5344CB8AC3E}">
        <p14:creationId xmlns:p14="http://schemas.microsoft.com/office/powerpoint/2010/main" xmlns="" val="2050821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effectLst/>
              </a:rPr>
              <a:t/>
            </a:r>
            <a:br>
              <a:rPr lang="en-US" dirty="0" smtClean="0">
                <a:effectLst/>
              </a:rPr>
            </a:br>
            <a:r>
              <a:rPr lang="en-US" dirty="0">
                <a:effectLst/>
              </a:rPr>
              <a:t/>
            </a:r>
            <a:br>
              <a:rPr lang="en-US" dirty="0">
                <a:effectLst/>
              </a:rPr>
            </a:br>
            <a:r>
              <a:rPr lang="en-US" dirty="0" smtClean="0">
                <a:effectLst/>
              </a:rPr>
              <a:t/>
            </a:r>
            <a:br>
              <a:rPr lang="en-US" dirty="0" smtClean="0">
                <a:effectLst/>
              </a:rPr>
            </a:br>
            <a:r>
              <a:rPr lang="en-US" dirty="0" smtClean="0">
                <a:effectLst/>
              </a:rPr>
              <a:t/>
            </a:r>
            <a:br>
              <a:rPr lang="en-US" dirty="0" smtClean="0">
                <a:effectLst/>
              </a:rPr>
            </a:br>
            <a:r>
              <a:rPr lang="en-US" dirty="0">
                <a:effectLst/>
              </a:rPr>
              <a:t/>
            </a:r>
            <a:br>
              <a:rPr lang="en-US" dirty="0">
                <a:effectLst/>
              </a:rPr>
            </a:br>
            <a:r>
              <a:rPr lang="en-US" dirty="0" smtClean="0">
                <a:effectLst/>
              </a:rPr>
              <a:t>Implementation</a:t>
            </a:r>
            <a:endParaRPr lang="en-US" dirty="0"/>
          </a:p>
        </p:txBody>
      </p:sp>
    </p:spTree>
    <p:extLst>
      <p:ext uri="{BB962C8B-B14F-4D97-AF65-F5344CB8AC3E}">
        <p14:creationId xmlns:p14="http://schemas.microsoft.com/office/powerpoint/2010/main" xmlns="" val="4258040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Background Information</a:t>
            </a:r>
            <a:endParaRPr lang="en-US" dirty="0"/>
          </a:p>
        </p:txBody>
      </p:sp>
    </p:spTree>
    <p:extLst>
      <p:ext uri="{BB962C8B-B14F-4D97-AF65-F5344CB8AC3E}">
        <p14:creationId xmlns:p14="http://schemas.microsoft.com/office/powerpoint/2010/main" xmlns="" val="3028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sz="half" idx="1"/>
          </p:nvPr>
        </p:nvSpPr>
        <p:spPr>
          <a:xfrm>
            <a:off x="457200" y="2235200"/>
            <a:ext cx="3843867" cy="3556000"/>
          </a:xfrm>
        </p:spPr>
        <p:txBody>
          <a:bodyPr>
            <a:normAutofit fontScale="92500"/>
          </a:bodyPr>
          <a:lstStyle/>
          <a:p>
            <a:r>
              <a:rPr lang="en-US" dirty="0"/>
              <a:t>From the database of design task challenges provided by Tom, as well as using outcomes from the grade four Science curriculum, </a:t>
            </a:r>
            <a:r>
              <a:rPr lang="en-US" dirty="0" smtClean="0"/>
              <a:t>we selected ten design </a:t>
            </a:r>
            <a:r>
              <a:rPr lang="en-US" dirty="0"/>
              <a:t>task </a:t>
            </a:r>
            <a:r>
              <a:rPr lang="en-US" dirty="0" smtClean="0"/>
              <a:t>challenges to </a:t>
            </a:r>
            <a:r>
              <a:rPr lang="en-US" dirty="0"/>
              <a:t>use during our S.T.E.M. </a:t>
            </a:r>
            <a:r>
              <a:rPr lang="en-US" dirty="0" smtClean="0"/>
              <a:t>Block. </a:t>
            </a:r>
            <a:endParaRPr lang="en-CA" dirty="0"/>
          </a:p>
        </p:txBody>
      </p:sp>
      <p:pic>
        <p:nvPicPr>
          <p:cNvPr id="8" name="Content Placeholder 7" descr="IMG_0123.JPG"/>
          <p:cNvPicPr>
            <a:picLocks noGrp="1" noChangeAspect="1"/>
          </p:cNvPicPr>
          <p:nvPr>
            <p:ph sz="half" idx="2"/>
          </p:nvPr>
        </p:nvPicPr>
        <p:blipFill>
          <a:blip r:embed="rId2" cstate="print">
            <a:extLst>
              <a:ext uri="{28A0092B-C50C-407E-A947-70E740481C1C}">
                <a14:useLocalDpi xmlns:a14="http://schemas.microsoft.com/office/drawing/2010/main" xmlns="" val="0"/>
              </a:ext>
            </a:extLst>
          </a:blip>
          <a:srcRect t="-25402" b="-25402"/>
          <a:stretch>
            <a:fillRect/>
          </a:stretch>
        </p:blipFill>
        <p:spPr>
          <a:xfrm rot="10800000">
            <a:off x="4301066" y="1524000"/>
            <a:ext cx="4406371" cy="4572000"/>
          </a:xfrm>
          <a:ln w="12700">
            <a:solidFill>
              <a:schemeClr val="tx1"/>
            </a:solidFill>
          </a:ln>
        </p:spPr>
      </p:pic>
    </p:spTree>
    <p:extLst>
      <p:ext uri="{BB962C8B-B14F-4D97-AF65-F5344CB8AC3E}">
        <p14:creationId xmlns:p14="http://schemas.microsoft.com/office/powerpoint/2010/main" xmlns="" val="3724498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Autofit/>
          </a:bodyPr>
          <a:lstStyle/>
          <a:p>
            <a:r>
              <a:rPr lang="en-US" sz="2400" dirty="0"/>
              <a:t>Students were placed into collaborative groups of 3. </a:t>
            </a:r>
            <a:r>
              <a:rPr lang="en-US" sz="2400" dirty="0" smtClean="0"/>
              <a:t>In groups of 3, students worked together eliminating the possibility of subgrouping.</a:t>
            </a:r>
          </a:p>
          <a:p>
            <a:r>
              <a:rPr lang="en-US" sz="2400" dirty="0" smtClean="0"/>
              <a:t>Each </a:t>
            </a:r>
            <a:r>
              <a:rPr lang="en-US" sz="2400" dirty="0"/>
              <a:t>week, 3 design task </a:t>
            </a:r>
            <a:r>
              <a:rPr lang="en-US" sz="2400" dirty="0" smtClean="0"/>
              <a:t>challenges took </a:t>
            </a:r>
            <a:r>
              <a:rPr lang="en-US" sz="2400" dirty="0"/>
              <a:t>place </a:t>
            </a:r>
            <a:r>
              <a:rPr lang="en-US" sz="2400" dirty="0" smtClean="0"/>
              <a:t>simultaneously.  </a:t>
            </a:r>
          </a:p>
          <a:p>
            <a:r>
              <a:rPr lang="en-US" sz="2400" dirty="0" smtClean="0"/>
              <a:t>By </a:t>
            </a:r>
            <a:r>
              <a:rPr lang="en-US" sz="2400" dirty="0"/>
              <a:t>the end of each week, all students </a:t>
            </a:r>
            <a:r>
              <a:rPr lang="en-US" sz="2400" dirty="0" smtClean="0"/>
              <a:t>had completed </a:t>
            </a:r>
            <a:r>
              <a:rPr lang="en-US" sz="2400" dirty="0"/>
              <a:t>all three different design </a:t>
            </a:r>
            <a:r>
              <a:rPr lang="en-US" sz="2400" dirty="0" smtClean="0"/>
              <a:t>task challenges. </a:t>
            </a:r>
          </a:p>
          <a:p>
            <a:r>
              <a:rPr lang="en-US" sz="2400" dirty="0" smtClean="0"/>
              <a:t>Students </a:t>
            </a:r>
            <a:r>
              <a:rPr lang="en-US" sz="2400" dirty="0"/>
              <a:t>were responsible for completing a written response for each design </a:t>
            </a:r>
            <a:r>
              <a:rPr lang="en-US" sz="2400" dirty="0" smtClean="0"/>
              <a:t>task challenge. </a:t>
            </a:r>
          </a:p>
          <a:p>
            <a:r>
              <a:rPr lang="en-US" sz="2400" dirty="0" smtClean="0"/>
              <a:t>Work </a:t>
            </a:r>
            <a:r>
              <a:rPr lang="en-US" sz="2400" dirty="0"/>
              <a:t>samples and responses were collected and stored in S.T.E.M. duotangs. </a:t>
            </a:r>
            <a:endParaRPr lang="en-CA" sz="2400" dirty="0"/>
          </a:p>
          <a:p>
            <a:pPr marL="0" indent="0">
              <a:buNone/>
            </a:pPr>
            <a:endParaRPr lang="en-CA" sz="2800" dirty="0"/>
          </a:p>
        </p:txBody>
      </p:sp>
      <p:sp>
        <p:nvSpPr>
          <p:cNvPr id="3" name="Title 2"/>
          <p:cNvSpPr>
            <a:spLocks noGrp="1"/>
          </p:cNvSpPr>
          <p:nvPr>
            <p:ph type="title"/>
          </p:nvPr>
        </p:nvSpPr>
        <p:spPr/>
        <p:txBody>
          <a:bodyPr/>
          <a:lstStyle/>
          <a:p>
            <a:r>
              <a:rPr lang="en-US" dirty="0">
                <a:effectLst/>
              </a:rPr>
              <a:t>Implementation </a:t>
            </a:r>
            <a:endParaRPr lang="en-CA" dirty="0">
              <a:effectLst/>
            </a:endParaRPr>
          </a:p>
        </p:txBody>
      </p:sp>
    </p:spTree>
    <p:extLst>
      <p:ext uri="{BB962C8B-B14F-4D97-AF65-F5344CB8AC3E}">
        <p14:creationId xmlns:p14="http://schemas.microsoft.com/office/powerpoint/2010/main" xmlns="" val="1805357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Autofit/>
          </a:bodyPr>
          <a:lstStyle/>
          <a:p>
            <a:pPr marL="0" indent="0">
              <a:buNone/>
            </a:pPr>
            <a:r>
              <a:rPr lang="en-US" sz="2800" dirty="0"/>
              <a:t>During reflection and discussion on the </a:t>
            </a:r>
            <a:r>
              <a:rPr lang="en-US" sz="2800" dirty="0" smtClean="0"/>
              <a:t>3-week S.T.E.M. Block, we decided </a:t>
            </a:r>
            <a:r>
              <a:rPr lang="en-US" sz="2800" dirty="0"/>
              <a:t>to run one more design task challenge using a different format. </a:t>
            </a:r>
            <a:endParaRPr lang="en-US" sz="2800" dirty="0" smtClean="0"/>
          </a:p>
          <a:p>
            <a:pPr marL="0" indent="0">
              <a:buNone/>
            </a:pPr>
            <a:endParaRPr lang="en-US" sz="2800" dirty="0"/>
          </a:p>
          <a:p>
            <a:pPr marL="0" indent="0">
              <a:buNone/>
            </a:pPr>
            <a:r>
              <a:rPr lang="en-US" sz="2800" dirty="0" smtClean="0"/>
              <a:t>This </a:t>
            </a:r>
            <a:r>
              <a:rPr lang="en-US" sz="2800" dirty="0"/>
              <a:t>time, all </a:t>
            </a:r>
            <a:r>
              <a:rPr lang="en-US" sz="2800" dirty="0" smtClean="0"/>
              <a:t>students, working in groups of 3, </a:t>
            </a:r>
            <a:r>
              <a:rPr lang="en-US" sz="2800" dirty="0"/>
              <a:t>participated in the same design task challenge </a:t>
            </a:r>
            <a:r>
              <a:rPr lang="en-US" sz="2800" dirty="0" smtClean="0"/>
              <a:t>simultaneously. </a:t>
            </a:r>
          </a:p>
          <a:p>
            <a:pPr marL="0" indent="0">
              <a:buNone/>
            </a:pPr>
            <a:endParaRPr lang="en-US" sz="2800" dirty="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CA" sz="2800" dirty="0"/>
          </a:p>
          <a:p>
            <a:pPr marL="0" indent="0">
              <a:buNone/>
            </a:pPr>
            <a:endParaRPr lang="en-CA" sz="2800" dirty="0"/>
          </a:p>
        </p:txBody>
      </p:sp>
      <p:sp>
        <p:nvSpPr>
          <p:cNvPr id="3" name="Title 2"/>
          <p:cNvSpPr>
            <a:spLocks noGrp="1"/>
          </p:cNvSpPr>
          <p:nvPr>
            <p:ph type="title"/>
          </p:nvPr>
        </p:nvSpPr>
        <p:spPr/>
        <p:txBody>
          <a:bodyPr/>
          <a:lstStyle/>
          <a:p>
            <a:r>
              <a:rPr lang="en-US" dirty="0">
                <a:effectLst/>
              </a:rPr>
              <a:t>Implementation </a:t>
            </a:r>
            <a:endParaRPr lang="en-CA" dirty="0">
              <a:effectLst/>
            </a:endParaRPr>
          </a:p>
        </p:txBody>
      </p:sp>
    </p:spTree>
    <p:extLst>
      <p:ext uri="{BB962C8B-B14F-4D97-AF65-F5344CB8AC3E}">
        <p14:creationId xmlns:p14="http://schemas.microsoft.com/office/powerpoint/2010/main" xmlns="" val="39195763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effectLst/>
              </a:rPr>
              <a:t/>
            </a:r>
            <a:br>
              <a:rPr lang="en-US" dirty="0" smtClean="0">
                <a:effectLst/>
              </a:rPr>
            </a:br>
            <a:r>
              <a:rPr lang="en-US" dirty="0">
                <a:effectLst/>
              </a:rPr>
              <a:t/>
            </a:r>
            <a:br>
              <a:rPr lang="en-US" dirty="0">
                <a:effectLst/>
              </a:rPr>
            </a:br>
            <a:r>
              <a:rPr lang="en-US" dirty="0" smtClean="0">
                <a:effectLst/>
              </a:rPr>
              <a:t/>
            </a:r>
            <a:br>
              <a:rPr lang="en-US" dirty="0" smtClean="0">
                <a:effectLst/>
              </a:rPr>
            </a:br>
            <a:r>
              <a:rPr lang="en-US" dirty="0" smtClean="0">
                <a:effectLst/>
              </a:rPr>
              <a:t/>
            </a:r>
            <a:br>
              <a:rPr lang="en-US" dirty="0" smtClean="0">
                <a:effectLst/>
              </a:rPr>
            </a:br>
            <a:r>
              <a:rPr lang="en-US" dirty="0">
                <a:effectLst/>
              </a:rPr>
              <a:t/>
            </a:r>
            <a:br>
              <a:rPr lang="en-US" dirty="0">
                <a:effectLst/>
              </a:rPr>
            </a:br>
            <a:r>
              <a:rPr lang="en-US" dirty="0" smtClean="0">
                <a:effectLst/>
              </a:rPr>
              <a:t>Design Task Challenges</a:t>
            </a:r>
            <a:endParaRPr lang="en-US" dirty="0"/>
          </a:p>
        </p:txBody>
      </p:sp>
    </p:spTree>
    <p:extLst>
      <p:ext uri="{BB962C8B-B14F-4D97-AF65-F5344CB8AC3E}">
        <p14:creationId xmlns:p14="http://schemas.microsoft.com/office/powerpoint/2010/main" xmlns="" val="2044975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Chair Design/</a:t>
            </a:r>
            <a:r>
              <a:rPr lang="en-US" dirty="0" err="1" smtClean="0"/>
              <a:t>Construire</a:t>
            </a:r>
            <a:r>
              <a:rPr lang="en-US" dirty="0" smtClean="0"/>
              <a:t> </a:t>
            </a:r>
            <a:r>
              <a:rPr lang="en-US" dirty="0" err="1" smtClean="0"/>
              <a:t>une</a:t>
            </a:r>
            <a:r>
              <a:rPr lang="en-US" dirty="0" smtClean="0"/>
              <a:t> chaise (Introductory Challenge)</a:t>
            </a:r>
          </a:p>
          <a:p>
            <a:pPr lvl="0"/>
            <a:r>
              <a:rPr lang="en-US" dirty="0" smtClean="0"/>
              <a:t>Shadow Number Puppets/</a:t>
            </a:r>
            <a:r>
              <a:rPr lang="en-US" dirty="0"/>
              <a:t>Les </a:t>
            </a:r>
            <a:r>
              <a:rPr lang="en-US" dirty="0" err="1"/>
              <a:t>ombres</a:t>
            </a:r>
            <a:r>
              <a:rPr lang="en-US" dirty="0"/>
              <a:t> </a:t>
            </a:r>
            <a:endParaRPr lang="en-CA" dirty="0"/>
          </a:p>
          <a:p>
            <a:pPr lvl="0"/>
            <a:r>
              <a:rPr lang="en-US" dirty="0" err="1"/>
              <a:t>Raybox</a:t>
            </a:r>
            <a:r>
              <a:rPr lang="en-US" dirty="0"/>
              <a:t>/</a:t>
            </a:r>
            <a:r>
              <a:rPr lang="en-US" dirty="0" err="1"/>
              <a:t>Boîte</a:t>
            </a:r>
            <a:r>
              <a:rPr lang="en-US" dirty="0"/>
              <a:t> au </a:t>
            </a:r>
            <a:r>
              <a:rPr lang="en-US" dirty="0" err="1"/>
              <a:t>miroir</a:t>
            </a:r>
            <a:endParaRPr lang="en-CA" dirty="0"/>
          </a:p>
          <a:p>
            <a:pPr lvl="0"/>
            <a:r>
              <a:rPr lang="en-US" dirty="0"/>
              <a:t>Rollercoaster Design/</a:t>
            </a:r>
            <a:r>
              <a:rPr lang="en-US" dirty="0" err="1"/>
              <a:t>Construire</a:t>
            </a:r>
            <a:r>
              <a:rPr lang="en-US" dirty="0"/>
              <a:t> </a:t>
            </a:r>
            <a:r>
              <a:rPr lang="en-US" dirty="0" err="1"/>
              <a:t>une</a:t>
            </a:r>
            <a:r>
              <a:rPr lang="en-US" dirty="0"/>
              <a:t> </a:t>
            </a:r>
            <a:r>
              <a:rPr lang="en-US" dirty="0" err="1"/>
              <a:t>montagne</a:t>
            </a:r>
            <a:r>
              <a:rPr lang="en-US" dirty="0"/>
              <a:t> </a:t>
            </a:r>
            <a:r>
              <a:rPr lang="en-US" dirty="0" err="1"/>
              <a:t>russe</a:t>
            </a:r>
            <a:r>
              <a:rPr lang="en-US" dirty="0"/>
              <a:t> (led by Tom)</a:t>
            </a:r>
            <a:endParaRPr lang="en-CA" dirty="0"/>
          </a:p>
          <a:p>
            <a:pPr lvl="0"/>
            <a:r>
              <a:rPr lang="en-US" dirty="0"/>
              <a:t>Aluminum Foil Boat/</a:t>
            </a:r>
            <a:r>
              <a:rPr lang="en-US" dirty="0" err="1"/>
              <a:t>Construire</a:t>
            </a:r>
            <a:r>
              <a:rPr lang="en-US" dirty="0"/>
              <a:t> un bateau du </a:t>
            </a:r>
            <a:r>
              <a:rPr lang="en-US" dirty="0" err="1"/>
              <a:t>papier</a:t>
            </a:r>
            <a:r>
              <a:rPr lang="en-US" dirty="0"/>
              <a:t> </a:t>
            </a:r>
            <a:r>
              <a:rPr lang="en-US" dirty="0" err="1" smtClean="0"/>
              <a:t>d’aluminium</a:t>
            </a:r>
            <a:r>
              <a:rPr lang="en-US" dirty="0" smtClean="0"/>
              <a:t> </a:t>
            </a:r>
            <a:endParaRPr lang="en-CA" dirty="0"/>
          </a:p>
          <a:p>
            <a:pPr lvl="0"/>
            <a:r>
              <a:rPr lang="en-US" dirty="0"/>
              <a:t>Refraction/</a:t>
            </a:r>
            <a:r>
              <a:rPr lang="en-US" dirty="0" err="1"/>
              <a:t>Réfraction</a:t>
            </a:r>
            <a:r>
              <a:rPr lang="en-US" dirty="0"/>
              <a:t> </a:t>
            </a:r>
            <a:endParaRPr lang="en-CA" dirty="0"/>
          </a:p>
          <a:p>
            <a:pPr lvl="0"/>
            <a:r>
              <a:rPr lang="en-US" dirty="0"/>
              <a:t>Marshmallow &amp; Noodle Tower/Tour en </a:t>
            </a:r>
            <a:r>
              <a:rPr lang="en-US" dirty="0" err="1"/>
              <a:t>guimauve</a:t>
            </a:r>
            <a:r>
              <a:rPr lang="en-US" dirty="0"/>
              <a:t> et </a:t>
            </a:r>
            <a:r>
              <a:rPr lang="en-US" dirty="0" err="1"/>
              <a:t>pâte</a:t>
            </a:r>
            <a:r>
              <a:rPr lang="en-US" dirty="0"/>
              <a:t> </a:t>
            </a:r>
            <a:endParaRPr lang="en-CA" dirty="0"/>
          </a:p>
          <a:p>
            <a:pPr lvl="0"/>
            <a:r>
              <a:rPr lang="en-US" dirty="0"/>
              <a:t>Periscope/</a:t>
            </a:r>
            <a:r>
              <a:rPr lang="en-US" dirty="0" err="1"/>
              <a:t>Construire</a:t>
            </a:r>
            <a:r>
              <a:rPr lang="en-US" dirty="0"/>
              <a:t> </a:t>
            </a:r>
            <a:r>
              <a:rPr lang="en-US" dirty="0" err="1"/>
              <a:t>une</a:t>
            </a:r>
            <a:r>
              <a:rPr lang="en-US" dirty="0"/>
              <a:t> </a:t>
            </a:r>
            <a:r>
              <a:rPr lang="en-US" dirty="0" err="1"/>
              <a:t>périscope</a:t>
            </a:r>
            <a:r>
              <a:rPr lang="en-US" dirty="0"/>
              <a:t> </a:t>
            </a:r>
            <a:endParaRPr lang="en-CA" dirty="0"/>
          </a:p>
          <a:p>
            <a:pPr lvl="0"/>
            <a:r>
              <a:rPr lang="en-US" dirty="0"/>
              <a:t>Parachute Design/Parachute </a:t>
            </a:r>
            <a:endParaRPr lang="en-CA" dirty="0"/>
          </a:p>
          <a:p>
            <a:pPr lvl="0"/>
            <a:r>
              <a:rPr lang="en-US" dirty="0" err="1"/>
              <a:t>Zipline</a:t>
            </a:r>
            <a:r>
              <a:rPr lang="en-US" dirty="0"/>
              <a:t>/</a:t>
            </a:r>
            <a:r>
              <a:rPr lang="en-US" dirty="0" err="1"/>
              <a:t>Une</a:t>
            </a:r>
            <a:r>
              <a:rPr lang="en-US" dirty="0"/>
              <a:t> </a:t>
            </a:r>
            <a:r>
              <a:rPr lang="en-US" dirty="0" err="1"/>
              <a:t>tyrolienne</a:t>
            </a:r>
            <a:r>
              <a:rPr lang="en-US" dirty="0"/>
              <a:t> </a:t>
            </a:r>
            <a:endParaRPr lang="en-CA" dirty="0"/>
          </a:p>
          <a:p>
            <a:pPr lvl="0"/>
            <a:r>
              <a:rPr lang="en-US" dirty="0"/>
              <a:t>Derby Car Design/</a:t>
            </a:r>
            <a:r>
              <a:rPr lang="en-US" dirty="0" err="1"/>
              <a:t>Construire</a:t>
            </a:r>
            <a:r>
              <a:rPr lang="en-US" dirty="0"/>
              <a:t> </a:t>
            </a:r>
            <a:r>
              <a:rPr lang="en-US" dirty="0" err="1"/>
              <a:t>une</a:t>
            </a:r>
            <a:r>
              <a:rPr lang="en-US" dirty="0"/>
              <a:t> </a:t>
            </a:r>
            <a:r>
              <a:rPr lang="en-US" dirty="0" err="1"/>
              <a:t>voiture</a:t>
            </a:r>
            <a:endParaRPr lang="en-CA" dirty="0"/>
          </a:p>
        </p:txBody>
      </p:sp>
      <p:sp>
        <p:nvSpPr>
          <p:cNvPr id="3" name="Title 2"/>
          <p:cNvSpPr>
            <a:spLocks noGrp="1"/>
          </p:cNvSpPr>
          <p:nvPr>
            <p:ph type="title"/>
          </p:nvPr>
        </p:nvSpPr>
        <p:spPr/>
        <p:txBody>
          <a:bodyPr/>
          <a:lstStyle/>
          <a:p>
            <a:r>
              <a:rPr lang="en-US" dirty="0" smtClean="0"/>
              <a:t>Our Design Task Challenges</a:t>
            </a:r>
            <a:endParaRPr lang="en-US" dirty="0"/>
          </a:p>
        </p:txBody>
      </p:sp>
    </p:spTree>
    <p:extLst>
      <p:ext uri="{BB962C8B-B14F-4D97-AF65-F5344CB8AC3E}">
        <p14:creationId xmlns:p14="http://schemas.microsoft.com/office/powerpoint/2010/main" xmlns="" val="342681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Introductory Design Task Challenge:</a:t>
            </a:r>
            <a:br>
              <a:rPr lang="en-US" sz="3600" dirty="0" smtClean="0"/>
            </a:br>
            <a:r>
              <a:rPr lang="en-US" sz="2400" dirty="0" smtClean="0"/>
              <a:t>Design a chair/</a:t>
            </a:r>
            <a:r>
              <a:rPr lang="en-US" sz="2400" dirty="0" err="1" smtClean="0"/>
              <a:t>Construire</a:t>
            </a:r>
            <a:r>
              <a:rPr lang="en-US" sz="2400" dirty="0" smtClean="0"/>
              <a:t>  </a:t>
            </a:r>
            <a:r>
              <a:rPr lang="en-US" sz="2400" dirty="0" err="1" smtClean="0"/>
              <a:t>une</a:t>
            </a:r>
            <a:r>
              <a:rPr lang="en-US" sz="2400" dirty="0" smtClean="0"/>
              <a:t>  chaise</a:t>
            </a:r>
            <a:endParaRPr lang="en-US" sz="2400" dirty="0"/>
          </a:p>
        </p:txBody>
      </p:sp>
      <p:pic>
        <p:nvPicPr>
          <p:cNvPr id="5" name="Content Placeholder 4" descr="20151117_114759.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l="-28933" r="-28933"/>
          <a:stretch>
            <a:fillRect/>
          </a:stretch>
        </p:blipFill>
        <p:spPr>
          <a:ln w="12700">
            <a:solidFill>
              <a:schemeClr val="tx1"/>
            </a:solidFill>
          </a:ln>
        </p:spPr>
      </p:pic>
      <p:pic>
        <p:nvPicPr>
          <p:cNvPr id="6" name="Content Placeholder 5" descr="IMG_0438.JPG"/>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t="-25058" b="-25058"/>
          <a:stretch>
            <a:fillRect/>
          </a:stretch>
        </p:blipFill>
        <p:spPr>
          <a:ln w="12700">
            <a:solidFill>
              <a:schemeClr val="tx1"/>
            </a:solidFill>
          </a:ln>
        </p:spPr>
      </p:pic>
    </p:spTree>
    <p:extLst>
      <p:ext uri="{BB962C8B-B14F-4D97-AF65-F5344CB8AC3E}">
        <p14:creationId xmlns:p14="http://schemas.microsoft.com/office/powerpoint/2010/main" xmlns="" val="35560712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Design Task </a:t>
            </a:r>
            <a:r>
              <a:rPr lang="en-US" sz="3600" dirty="0" smtClean="0"/>
              <a:t>Challenge #1:</a:t>
            </a:r>
            <a:r>
              <a:rPr lang="en-US" sz="3600" dirty="0"/>
              <a:t/>
            </a:r>
            <a:br>
              <a:rPr lang="en-US" sz="3600" dirty="0"/>
            </a:br>
            <a:r>
              <a:rPr lang="en-US" sz="2400" dirty="0" smtClean="0"/>
              <a:t>Shadow Number Puppets/Les  </a:t>
            </a:r>
            <a:r>
              <a:rPr lang="en-US" sz="2400" dirty="0" err="1" smtClean="0"/>
              <a:t>ombres</a:t>
            </a:r>
            <a:r>
              <a:rPr lang="en-US" sz="2400" dirty="0" smtClean="0"/>
              <a:t> </a:t>
            </a:r>
            <a:endParaRPr lang="en-US" sz="2400" dirty="0"/>
          </a:p>
        </p:txBody>
      </p:sp>
      <p:pic>
        <p:nvPicPr>
          <p:cNvPr id="8" name="Content Placeholder 7" descr="IMG_0025.JPG"/>
          <p:cNvPicPr>
            <a:picLocks noGrp="1" noChangeAspect="1"/>
          </p:cNvPicPr>
          <p:nvPr>
            <p:ph sz="half" idx="2"/>
          </p:nvPr>
        </p:nvPicPr>
        <p:blipFill>
          <a:blip r:embed="rId2" cstate="print">
            <a:extLst>
              <a:ext uri="{28A0092B-C50C-407E-A947-70E740481C1C}">
                <a14:useLocalDpi xmlns:a14="http://schemas.microsoft.com/office/drawing/2010/main" xmlns="" val="0"/>
              </a:ext>
            </a:extLst>
          </a:blip>
          <a:srcRect l="16843" r="16843"/>
          <a:stretch>
            <a:fillRect/>
          </a:stretch>
        </p:blipFill>
        <p:spPr>
          <a:xfrm rot="5400000">
            <a:off x="4452564" y="1593687"/>
            <a:ext cx="4292906" cy="4175565"/>
          </a:xfrm>
          <a:ln w="12700">
            <a:solidFill>
              <a:schemeClr val="tx1"/>
            </a:solidFill>
          </a:ln>
        </p:spPr>
      </p:pic>
      <p:pic>
        <p:nvPicPr>
          <p:cNvPr id="7" name="Content Placeholder 6" descr="IMG_0150.JPG"/>
          <p:cNvPicPr>
            <a:picLocks noGrp="1" noChangeAspect="1"/>
          </p:cNvPicPr>
          <p:nvPr>
            <p:ph sz="half" idx="1"/>
          </p:nvPr>
        </p:nvPicPr>
        <p:blipFill>
          <a:blip r:embed="rId3" cstate="print">
            <a:extLst>
              <a:ext uri="{28A0092B-C50C-407E-A947-70E740481C1C}">
                <a14:useLocalDpi xmlns:a14="http://schemas.microsoft.com/office/drawing/2010/main" xmlns="" val="0"/>
              </a:ext>
            </a:extLst>
          </a:blip>
          <a:srcRect l="16844" r="16844"/>
          <a:stretch>
            <a:fillRect/>
          </a:stretch>
        </p:blipFill>
        <p:spPr>
          <a:xfrm rot="10800000">
            <a:off x="457200" y="1535017"/>
            <a:ext cx="3812101" cy="4292906"/>
          </a:xfrm>
          <a:ln w="12700">
            <a:solidFill>
              <a:schemeClr val="tx1"/>
            </a:solidFill>
          </a:ln>
        </p:spPr>
      </p:pic>
    </p:spTree>
    <p:extLst>
      <p:ext uri="{BB962C8B-B14F-4D97-AF65-F5344CB8AC3E}">
        <p14:creationId xmlns:p14="http://schemas.microsoft.com/office/powerpoint/2010/main" xmlns="" val="1808330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Design Task </a:t>
            </a:r>
            <a:r>
              <a:rPr lang="en-US" sz="3600" dirty="0" smtClean="0"/>
              <a:t>Challenge #2:</a:t>
            </a:r>
            <a:r>
              <a:rPr lang="en-US" sz="3600" dirty="0"/>
              <a:t/>
            </a:r>
            <a:br>
              <a:rPr lang="en-US" sz="3600" dirty="0"/>
            </a:br>
            <a:r>
              <a:rPr lang="en-US" sz="2400" dirty="0" err="1" smtClean="0"/>
              <a:t>Raybox</a:t>
            </a:r>
            <a:r>
              <a:rPr lang="en-US" sz="2400" dirty="0" smtClean="0"/>
              <a:t>/</a:t>
            </a:r>
            <a:r>
              <a:rPr lang="en-US" sz="2400" dirty="0" err="1" smtClean="0"/>
              <a:t>Boîte</a:t>
            </a:r>
            <a:r>
              <a:rPr lang="en-US" sz="2400" dirty="0" smtClean="0"/>
              <a:t>  aux </a:t>
            </a:r>
            <a:r>
              <a:rPr lang="en-US" sz="2400" dirty="0" err="1" smtClean="0"/>
              <a:t>miroirs</a:t>
            </a:r>
            <a:endParaRPr lang="en-US" sz="2400" dirty="0"/>
          </a:p>
        </p:txBody>
      </p:sp>
      <p:pic>
        <p:nvPicPr>
          <p:cNvPr id="6" name="Content Placeholder 5" descr="IMG_0019.JPG"/>
          <p:cNvPicPr>
            <a:picLocks noGrp="1" noChangeAspect="1"/>
          </p:cNvPicPr>
          <p:nvPr>
            <p:ph sz="half" idx="2"/>
          </p:nvPr>
        </p:nvPicPr>
        <p:blipFill>
          <a:blip r:embed="rId2" cstate="print">
            <a:extLst>
              <a:ext uri="{28A0092B-C50C-407E-A947-70E740481C1C}">
                <a14:useLocalDpi xmlns:a14="http://schemas.microsoft.com/office/drawing/2010/main" xmlns="" val="0"/>
              </a:ext>
            </a:extLst>
          </a:blip>
          <a:srcRect l="16843" r="16843"/>
          <a:stretch>
            <a:fillRect/>
          </a:stretch>
        </p:blipFill>
        <p:spPr>
          <a:xfrm rot="16200000">
            <a:off x="4797228" y="1766986"/>
            <a:ext cx="3876527" cy="3902617"/>
          </a:xfrm>
          <a:ln w="12700">
            <a:solidFill>
              <a:schemeClr val="tx1"/>
            </a:solidFill>
          </a:ln>
        </p:spPr>
      </p:pic>
      <p:pic>
        <p:nvPicPr>
          <p:cNvPr id="8" name="Content Placeholder 7" descr="IMG_0015.JPG"/>
          <p:cNvPicPr>
            <a:picLocks noGrp="1" noChangeAspect="1"/>
          </p:cNvPicPr>
          <p:nvPr>
            <p:ph sz="half" idx="1"/>
          </p:nvPr>
        </p:nvPicPr>
        <p:blipFill>
          <a:blip r:embed="rId3" cstate="print">
            <a:extLst>
              <a:ext uri="{28A0092B-C50C-407E-A947-70E740481C1C}">
                <a14:useLocalDpi xmlns:a14="http://schemas.microsoft.com/office/drawing/2010/main" xmlns="" val="0"/>
              </a:ext>
            </a:extLst>
          </a:blip>
          <a:srcRect l="16843" r="16843"/>
          <a:stretch>
            <a:fillRect/>
          </a:stretch>
        </p:blipFill>
        <p:spPr>
          <a:xfrm rot="5400000">
            <a:off x="515634" y="1721596"/>
            <a:ext cx="3838574" cy="3955443"/>
          </a:xfrm>
          <a:ln w="12700">
            <a:solidFill>
              <a:schemeClr val="tx1"/>
            </a:solidFill>
          </a:ln>
        </p:spPr>
      </p:pic>
    </p:spTree>
    <p:extLst>
      <p:ext uri="{BB962C8B-B14F-4D97-AF65-F5344CB8AC3E}">
        <p14:creationId xmlns:p14="http://schemas.microsoft.com/office/powerpoint/2010/main" xmlns="" val="1838428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3600" dirty="0"/>
              <a:t>Design Task </a:t>
            </a:r>
            <a:r>
              <a:rPr lang="en-US" sz="3600" dirty="0" smtClean="0"/>
              <a:t>Challenge #3:</a:t>
            </a:r>
            <a:r>
              <a:rPr lang="en-US" sz="3600" dirty="0"/>
              <a:t/>
            </a:r>
            <a:br>
              <a:rPr lang="en-US" sz="3600" dirty="0"/>
            </a:br>
            <a:r>
              <a:rPr lang="en-US" sz="2400" dirty="0">
                <a:effectLst/>
              </a:rPr>
              <a:t>Rollercoaster Design/Construire une montagne russe </a:t>
            </a:r>
            <a:r>
              <a:rPr lang="en-US" sz="1600" dirty="0">
                <a:effectLst/>
              </a:rPr>
              <a:t>(led by Tom</a:t>
            </a:r>
            <a:r>
              <a:rPr lang="en-US" sz="1600" dirty="0" smtClean="0">
                <a:effectLst/>
              </a:rPr>
              <a:t>)</a:t>
            </a:r>
            <a:endParaRPr lang="en-US" sz="1600" dirty="0"/>
          </a:p>
        </p:txBody>
      </p:sp>
      <p:pic>
        <p:nvPicPr>
          <p:cNvPr id="11" name="Content Placeholder 10" descr="IMG_0200.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l="16844" r="16844"/>
          <a:stretch>
            <a:fillRect/>
          </a:stretch>
        </p:blipFill>
        <p:spPr>
          <a:xfrm rot="5400000">
            <a:off x="724017" y="1649438"/>
            <a:ext cx="3816540" cy="4077728"/>
          </a:xfrm>
          <a:ln w="12700">
            <a:solidFill>
              <a:schemeClr val="tx1"/>
            </a:solidFill>
          </a:ln>
        </p:spPr>
      </p:pic>
      <p:pic>
        <p:nvPicPr>
          <p:cNvPr id="6" name="Content Placeholder 5" descr="IMG_0083.JPG"/>
          <p:cNvPicPr>
            <a:picLocks noGrp="1" noChangeAspect="1"/>
          </p:cNvPicPr>
          <p:nvPr>
            <p:ph sz="half" idx="2"/>
          </p:nvPr>
        </p:nvPicPr>
        <p:blipFill>
          <a:blip r:embed="rId3" cstate="print"/>
          <a:stretch>
            <a:fillRect/>
          </a:stretch>
        </p:blipFill>
        <p:spPr>
          <a:xfrm>
            <a:off x="5025458" y="1581728"/>
            <a:ext cx="3292277" cy="4407842"/>
          </a:xfrm>
          <a:ln w="12700">
            <a:solidFill>
              <a:schemeClr val="tx1"/>
            </a:solidFill>
          </a:ln>
        </p:spPr>
      </p:pic>
    </p:spTree>
    <p:extLst>
      <p:ext uri="{BB962C8B-B14F-4D97-AF65-F5344CB8AC3E}">
        <p14:creationId xmlns:p14="http://schemas.microsoft.com/office/powerpoint/2010/main" xmlns="" val="29507328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4000" dirty="0"/>
              <a:t>Design Task </a:t>
            </a:r>
            <a:r>
              <a:rPr lang="en-US" sz="4000" dirty="0" smtClean="0"/>
              <a:t>Challenge #4:</a:t>
            </a:r>
            <a:r>
              <a:rPr lang="en-US" sz="4000" dirty="0"/>
              <a:t/>
            </a:r>
            <a:br>
              <a:rPr lang="en-US" sz="4000" dirty="0"/>
            </a:br>
            <a:r>
              <a:rPr lang="en-US" sz="2700" dirty="0">
                <a:effectLst/>
              </a:rPr>
              <a:t>Aluminum Foil Boat/Construire un </a:t>
            </a:r>
            <a:r>
              <a:rPr lang="en-US" sz="2700" dirty="0" smtClean="0">
                <a:effectLst/>
              </a:rPr>
              <a:t>bateau </a:t>
            </a:r>
            <a:r>
              <a:rPr lang="en-US" sz="2700" dirty="0">
                <a:effectLst/>
              </a:rPr>
              <a:t>du </a:t>
            </a:r>
            <a:r>
              <a:rPr lang="en-US" sz="2700" dirty="0" err="1">
                <a:effectLst/>
              </a:rPr>
              <a:t>papier</a:t>
            </a:r>
            <a:r>
              <a:rPr lang="en-US" sz="2700" dirty="0">
                <a:effectLst/>
              </a:rPr>
              <a:t> </a:t>
            </a:r>
            <a:r>
              <a:rPr lang="en-US" sz="2700" dirty="0" err="1" smtClean="0">
                <a:effectLst/>
              </a:rPr>
              <a:t>d’aluminium</a:t>
            </a:r>
            <a:r>
              <a:rPr lang="en-US" sz="2700" dirty="0" smtClean="0">
                <a:effectLst/>
              </a:rPr>
              <a:t> </a:t>
            </a:r>
            <a:endParaRPr lang="en-US" sz="2700" dirty="0"/>
          </a:p>
        </p:txBody>
      </p:sp>
      <p:pic>
        <p:nvPicPr>
          <p:cNvPr id="5" name="Content Placeholder 4" descr="IMG_0464.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l="16844" r="16844"/>
          <a:stretch>
            <a:fillRect/>
          </a:stretch>
        </p:blipFill>
        <p:spPr>
          <a:xfrm>
            <a:off x="710588" y="1524001"/>
            <a:ext cx="3266501" cy="3678492"/>
          </a:xfrm>
          <a:ln w="12700">
            <a:solidFill>
              <a:schemeClr val="tx1"/>
            </a:solidFill>
          </a:ln>
        </p:spPr>
      </p:pic>
      <p:pic>
        <p:nvPicPr>
          <p:cNvPr id="6" name="Content Placeholder 5" descr="IMG_0096.JPG"/>
          <p:cNvPicPr>
            <a:picLocks noGrp="1" noChangeAspect="1"/>
          </p:cNvPicPr>
          <p:nvPr>
            <p:ph sz="half" idx="2"/>
          </p:nvPr>
        </p:nvPicPr>
        <p:blipFill>
          <a:blip r:embed="rId3" cstate="print"/>
          <a:stretch>
            <a:fillRect/>
          </a:stretch>
        </p:blipFill>
        <p:spPr>
          <a:xfrm>
            <a:off x="4258296" y="1883884"/>
            <a:ext cx="4283889" cy="3199695"/>
          </a:xfrm>
          <a:ln w="12700">
            <a:solidFill>
              <a:schemeClr val="tx1"/>
            </a:solidFill>
          </a:ln>
        </p:spPr>
      </p:pic>
    </p:spTree>
    <p:extLst>
      <p:ext uri="{BB962C8B-B14F-4D97-AF65-F5344CB8AC3E}">
        <p14:creationId xmlns:p14="http://schemas.microsoft.com/office/powerpoint/2010/main" xmlns="" val="2335832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Background Information:</a:t>
            </a:r>
            <a:br>
              <a:rPr lang="en-US" sz="3600" dirty="0" smtClean="0"/>
            </a:br>
            <a:r>
              <a:rPr lang="en-US" sz="3600" dirty="0" smtClean="0"/>
              <a:t>Town of </a:t>
            </a:r>
            <a:r>
              <a:rPr lang="en-US" sz="3600" dirty="0" err="1" smtClean="0"/>
              <a:t>Torbay</a:t>
            </a:r>
            <a:r>
              <a:rPr lang="en-US" sz="3600" dirty="0" smtClean="0"/>
              <a:t>, NL</a:t>
            </a:r>
            <a:endParaRPr lang="en-US" sz="3600" dirty="0"/>
          </a:p>
        </p:txBody>
      </p:sp>
      <p:sp>
        <p:nvSpPr>
          <p:cNvPr id="3" name="Content Placeholder 2"/>
          <p:cNvSpPr>
            <a:spLocks noGrp="1"/>
          </p:cNvSpPr>
          <p:nvPr>
            <p:ph sz="half" idx="1"/>
          </p:nvPr>
        </p:nvSpPr>
        <p:spPr>
          <a:xfrm>
            <a:off x="457199" y="1524000"/>
            <a:ext cx="5825067" cy="4572000"/>
          </a:xfrm>
        </p:spPr>
        <p:txBody>
          <a:bodyPr>
            <a:normAutofit fontScale="85000" lnSpcReduction="20000"/>
          </a:bodyPr>
          <a:lstStyle/>
          <a:p>
            <a:r>
              <a:rPr lang="en-US" dirty="0" smtClean="0"/>
              <a:t>The town of </a:t>
            </a:r>
            <a:r>
              <a:rPr lang="en-US" dirty="0" err="1" smtClean="0"/>
              <a:t>Torbay</a:t>
            </a:r>
            <a:r>
              <a:rPr lang="en-US" dirty="0" smtClean="0"/>
              <a:t> </a:t>
            </a:r>
            <a:r>
              <a:rPr lang="en-US" dirty="0"/>
              <a:t>is </a:t>
            </a:r>
            <a:r>
              <a:rPr lang="en-US" dirty="0" smtClean="0"/>
              <a:t>located </a:t>
            </a:r>
            <a:r>
              <a:rPr lang="en-US" dirty="0"/>
              <a:t>on the Eastern side of the Avalon </a:t>
            </a:r>
            <a:r>
              <a:rPr lang="en-US" dirty="0" smtClean="0"/>
              <a:t>peninsula, 12 </a:t>
            </a:r>
            <a:r>
              <a:rPr lang="en-US" dirty="0" err="1" smtClean="0"/>
              <a:t>kilometres</a:t>
            </a:r>
            <a:r>
              <a:rPr lang="en-US" dirty="0" smtClean="0"/>
              <a:t> North of St. </a:t>
            </a:r>
            <a:r>
              <a:rPr lang="en-US" dirty="0"/>
              <a:t>John's. It is a part of the St. John's Metropolitan area. </a:t>
            </a:r>
            <a:endParaRPr lang="en-CA" dirty="0"/>
          </a:p>
          <a:p>
            <a:pPr marL="0" indent="0">
              <a:buNone/>
            </a:pPr>
            <a:endParaRPr lang="en-CA" dirty="0"/>
          </a:p>
          <a:p>
            <a:r>
              <a:rPr lang="en-US" dirty="0"/>
              <a:t>The name "</a:t>
            </a:r>
            <a:r>
              <a:rPr lang="en-US" dirty="0" err="1"/>
              <a:t>Torbay</a:t>
            </a:r>
            <a:r>
              <a:rPr lang="en-US" dirty="0"/>
              <a:t>" originated from </a:t>
            </a:r>
            <a:r>
              <a:rPr lang="en-US" dirty="0" err="1"/>
              <a:t>Torbay</a:t>
            </a:r>
            <a:r>
              <a:rPr lang="en-US" dirty="0"/>
              <a:t>, Devon, England </a:t>
            </a:r>
            <a:r>
              <a:rPr lang="en-US" dirty="0" smtClean="0"/>
              <a:t>and was </a:t>
            </a:r>
            <a:r>
              <a:rPr lang="en-US" dirty="0"/>
              <a:t>first mapped in 1615 by John Mason. </a:t>
            </a:r>
            <a:r>
              <a:rPr lang="en-US" dirty="0" smtClean="0"/>
              <a:t>The name </a:t>
            </a:r>
            <a:r>
              <a:rPr lang="en-US" dirty="0"/>
              <a:t>comes from the old Anglo-Saxon word "tor" which means a "rocky hill".  </a:t>
            </a:r>
            <a:endParaRPr lang="en-US" dirty="0" smtClean="0"/>
          </a:p>
          <a:p>
            <a:endParaRPr lang="en-US" dirty="0"/>
          </a:p>
          <a:p>
            <a:r>
              <a:rPr lang="en-US" dirty="0" smtClean="0"/>
              <a:t>Both locations </a:t>
            </a:r>
            <a:r>
              <a:rPr lang="en-US" dirty="0"/>
              <a:t>are geographically similar in that they </a:t>
            </a:r>
            <a:r>
              <a:rPr lang="en-US" dirty="0" smtClean="0"/>
              <a:t>have </a:t>
            </a:r>
            <a:r>
              <a:rPr lang="en-US" dirty="0"/>
              <a:t>wide open bays that face in a North-easterly direction. (Wikipedia) </a:t>
            </a:r>
            <a:endParaRPr lang="en-CA" dirty="0"/>
          </a:p>
          <a:p>
            <a:endParaRPr lang="en-US" dirty="0"/>
          </a:p>
        </p:txBody>
      </p:sp>
      <p:pic>
        <p:nvPicPr>
          <p:cNvPr id="5" name="Content Placeholder 4" descr="Torbay-1.8.gif"/>
          <p:cNvPicPr>
            <a:picLocks noGrp="1" noChangeAspect="1"/>
          </p:cNvPicPr>
          <p:nvPr>
            <p:ph sz="half" idx="2"/>
          </p:nvPr>
        </p:nvPicPr>
        <p:blipFill>
          <a:blip r:embed="rId2" cstate="print">
            <a:extLst>
              <a:ext uri="{28A0092B-C50C-407E-A947-70E740481C1C}">
                <a14:useLocalDpi xmlns:a14="http://schemas.microsoft.com/office/drawing/2010/main" xmlns="" val="0"/>
              </a:ext>
            </a:extLst>
          </a:blip>
          <a:srcRect l="32803" r="32803"/>
          <a:stretch>
            <a:fillRect/>
          </a:stretch>
        </p:blipFill>
        <p:spPr>
          <a:xfrm>
            <a:off x="6164263" y="1524000"/>
            <a:ext cx="2543175" cy="4572000"/>
          </a:xfrm>
          <a:ln w="12700">
            <a:solidFill>
              <a:schemeClr val="tx1"/>
            </a:solidFill>
          </a:ln>
        </p:spPr>
      </p:pic>
    </p:spTree>
    <p:extLst>
      <p:ext uri="{BB962C8B-B14F-4D97-AF65-F5344CB8AC3E}">
        <p14:creationId xmlns:p14="http://schemas.microsoft.com/office/powerpoint/2010/main" xmlns="" val="4124096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a:t>Design Task </a:t>
            </a:r>
            <a:r>
              <a:rPr lang="en-US" sz="3600" dirty="0" smtClean="0"/>
              <a:t>Challenge #5:</a:t>
            </a:r>
            <a:r>
              <a:rPr lang="en-US" sz="4000" dirty="0"/>
              <a:t/>
            </a:r>
            <a:br>
              <a:rPr lang="en-US" sz="4000" dirty="0"/>
            </a:br>
            <a:r>
              <a:rPr lang="en-US" sz="2400" dirty="0" smtClean="0">
                <a:effectLst/>
              </a:rPr>
              <a:t>Refraction/</a:t>
            </a:r>
            <a:r>
              <a:rPr lang="en-US" sz="2400" dirty="0" err="1" smtClean="0">
                <a:effectLst/>
              </a:rPr>
              <a:t>Réfraction</a:t>
            </a:r>
            <a:endParaRPr lang="en-US" sz="2400" dirty="0"/>
          </a:p>
        </p:txBody>
      </p:sp>
      <p:pic>
        <p:nvPicPr>
          <p:cNvPr id="5" name="Content Placeholder 4" descr="IMG_0312.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l="16844" r="16844"/>
          <a:stretch>
            <a:fillRect/>
          </a:stretch>
        </p:blipFill>
        <p:spPr>
          <a:xfrm rot="10800000">
            <a:off x="457200" y="1524001"/>
            <a:ext cx="4059238" cy="4572000"/>
          </a:xfrm>
          <a:ln w="12700">
            <a:solidFill>
              <a:schemeClr val="tx1"/>
            </a:solidFill>
          </a:ln>
        </p:spPr>
      </p:pic>
      <p:sp>
        <p:nvSpPr>
          <p:cNvPr id="4" name="Content Placeholder 3"/>
          <p:cNvSpPr>
            <a:spLocks noGrp="1"/>
          </p:cNvSpPr>
          <p:nvPr>
            <p:ph sz="half" idx="2"/>
          </p:nvPr>
        </p:nvSpPr>
        <p:spPr/>
        <p:txBody>
          <a:bodyPr/>
          <a:lstStyle/>
          <a:p>
            <a:endParaRPr lang="en-US" dirty="0"/>
          </a:p>
        </p:txBody>
      </p:sp>
      <p:pic>
        <p:nvPicPr>
          <p:cNvPr id="2050" name="Picture 2" descr="E:\IMG_0008.JPG"/>
          <p:cNvPicPr>
            <a:picLocks noChangeAspect="1" noChangeArrowheads="1"/>
          </p:cNvPicPr>
          <p:nvPr/>
        </p:nvPicPr>
        <p:blipFill>
          <a:blip r:embed="rId3" cstate="print"/>
          <a:srcRect/>
          <a:stretch>
            <a:fillRect/>
          </a:stretch>
        </p:blipFill>
        <p:spPr bwMode="auto">
          <a:xfrm>
            <a:off x="4648200" y="1524001"/>
            <a:ext cx="3823771" cy="4572000"/>
          </a:xfrm>
          <a:prstGeom prst="rect">
            <a:avLst/>
          </a:prstGeom>
          <a:noFill/>
          <a:ln w="12700">
            <a:solidFill>
              <a:schemeClr val="tx1"/>
            </a:solidFill>
          </a:ln>
        </p:spPr>
      </p:pic>
    </p:spTree>
    <p:extLst>
      <p:ext uri="{BB962C8B-B14F-4D97-AF65-F5344CB8AC3E}">
        <p14:creationId xmlns:p14="http://schemas.microsoft.com/office/powerpoint/2010/main" xmlns="" val="3972581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a:t>Design Task </a:t>
            </a:r>
            <a:r>
              <a:rPr lang="en-US" sz="3600" dirty="0" smtClean="0"/>
              <a:t>Challenge #6:</a:t>
            </a:r>
            <a:r>
              <a:rPr lang="en-US" sz="3600" dirty="0"/>
              <a:t/>
            </a:r>
            <a:br>
              <a:rPr lang="en-US" sz="3600" dirty="0"/>
            </a:br>
            <a:r>
              <a:rPr lang="en-US" sz="2700" dirty="0">
                <a:effectLst/>
              </a:rPr>
              <a:t>Marshmallow &amp; Noodle Tower/Tour en guimauve et </a:t>
            </a:r>
            <a:r>
              <a:rPr lang="en-US" sz="2700" dirty="0" err="1">
                <a:effectLst/>
              </a:rPr>
              <a:t>pâte</a:t>
            </a:r>
            <a:r>
              <a:rPr lang="en-US" sz="2700" dirty="0">
                <a:effectLst/>
              </a:rPr>
              <a:t> </a:t>
            </a:r>
            <a:endParaRPr lang="en-US" sz="2700" dirty="0"/>
          </a:p>
        </p:txBody>
      </p:sp>
      <p:pic>
        <p:nvPicPr>
          <p:cNvPr id="5" name="Content Placeholder 4" descr="IMG_0337.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l="16844" r="16844"/>
          <a:stretch>
            <a:fillRect/>
          </a:stretch>
        </p:blipFill>
        <p:spPr>
          <a:xfrm rot="10800000">
            <a:off x="457200" y="1524000"/>
            <a:ext cx="4059936" cy="4572000"/>
          </a:xfrm>
          <a:ln w="12700">
            <a:solidFill>
              <a:schemeClr val="tx1"/>
            </a:solidFill>
          </a:ln>
        </p:spPr>
      </p:pic>
      <p:pic>
        <p:nvPicPr>
          <p:cNvPr id="6" name="Content Placeholder 5" descr="IMG_0094.JPG"/>
          <p:cNvPicPr>
            <a:picLocks noGrp="1" noChangeAspect="1"/>
          </p:cNvPicPr>
          <p:nvPr>
            <p:ph sz="half" idx="2"/>
          </p:nvPr>
        </p:nvPicPr>
        <p:blipFill>
          <a:blip r:embed="rId3" cstate="print"/>
          <a:stretch>
            <a:fillRect/>
          </a:stretch>
        </p:blipFill>
        <p:spPr>
          <a:xfrm>
            <a:off x="4970374" y="1524000"/>
            <a:ext cx="3414889" cy="4572000"/>
          </a:xfrm>
          <a:ln w="12700">
            <a:solidFill>
              <a:schemeClr val="tx1"/>
            </a:solidFill>
          </a:ln>
        </p:spPr>
      </p:pic>
    </p:spTree>
    <p:extLst>
      <p:ext uri="{BB962C8B-B14F-4D97-AF65-F5344CB8AC3E}">
        <p14:creationId xmlns:p14="http://schemas.microsoft.com/office/powerpoint/2010/main" xmlns="" val="197493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Design Task </a:t>
            </a:r>
            <a:r>
              <a:rPr lang="en-US" sz="3600" dirty="0" smtClean="0"/>
              <a:t>Challenge #7:</a:t>
            </a:r>
            <a:r>
              <a:rPr lang="en-US" sz="3600" dirty="0"/>
              <a:t/>
            </a:r>
            <a:br>
              <a:rPr lang="en-US" sz="3600" dirty="0"/>
            </a:br>
            <a:r>
              <a:rPr lang="en-US" sz="2400" dirty="0">
                <a:effectLst/>
              </a:rPr>
              <a:t>Periscope/Construire une périscope </a:t>
            </a:r>
            <a:endParaRPr lang="en-US" sz="2400" dirty="0"/>
          </a:p>
        </p:txBody>
      </p:sp>
      <p:pic>
        <p:nvPicPr>
          <p:cNvPr id="5" name="Content Placeholder 4" descr="IMG_0397.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l="16844" r="16844"/>
          <a:stretch>
            <a:fillRect/>
          </a:stretch>
        </p:blipFill>
        <p:spPr>
          <a:xfrm rot="10800000">
            <a:off x="820756" y="1524000"/>
            <a:ext cx="3552940" cy="4001059"/>
          </a:xfrm>
          <a:ln w="12700">
            <a:solidFill>
              <a:schemeClr val="tx1"/>
            </a:solidFill>
          </a:ln>
        </p:spPr>
      </p:pic>
      <p:pic>
        <p:nvPicPr>
          <p:cNvPr id="6" name="Content Placeholder 5" descr="IMG_0106.JPG"/>
          <p:cNvPicPr>
            <a:picLocks noGrp="1" noChangeAspect="1"/>
          </p:cNvPicPr>
          <p:nvPr>
            <p:ph sz="half" idx="2"/>
          </p:nvPr>
        </p:nvPicPr>
        <p:blipFill>
          <a:blip r:embed="rId3" cstate="print"/>
          <a:stretch>
            <a:fillRect/>
          </a:stretch>
        </p:blipFill>
        <p:spPr>
          <a:xfrm>
            <a:off x="4551362" y="1938969"/>
            <a:ext cx="4135438" cy="3221728"/>
          </a:xfrm>
          <a:ln w="12700">
            <a:solidFill>
              <a:schemeClr val="tx1"/>
            </a:solidFill>
          </a:ln>
        </p:spPr>
      </p:pic>
    </p:spTree>
    <p:extLst>
      <p:ext uri="{BB962C8B-B14F-4D97-AF65-F5344CB8AC3E}">
        <p14:creationId xmlns:p14="http://schemas.microsoft.com/office/powerpoint/2010/main" xmlns="" val="20189400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a:t>Design Task </a:t>
            </a:r>
            <a:r>
              <a:rPr lang="en-US" sz="3600" dirty="0" smtClean="0"/>
              <a:t>Challenge #8:</a:t>
            </a:r>
            <a:r>
              <a:rPr lang="en-US" sz="3600" dirty="0"/>
              <a:t/>
            </a:r>
            <a:br>
              <a:rPr lang="en-US" sz="3600" dirty="0"/>
            </a:br>
            <a:r>
              <a:rPr lang="en-US" sz="2400" dirty="0">
                <a:effectLst/>
              </a:rPr>
              <a:t>Parachute Design/Parachute </a:t>
            </a:r>
            <a:endParaRPr lang="en-US" sz="2400" dirty="0"/>
          </a:p>
        </p:txBody>
      </p:sp>
      <p:pic>
        <p:nvPicPr>
          <p:cNvPr id="5" name="Content Placeholder 4" descr="IMG_0382.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l="16844" r="16844"/>
          <a:stretch>
            <a:fillRect/>
          </a:stretch>
        </p:blipFill>
        <p:spPr>
          <a:xfrm rot="10800000">
            <a:off x="457200" y="1524000"/>
            <a:ext cx="4059936" cy="4572000"/>
          </a:xfrm>
          <a:ln w="12700">
            <a:solidFill>
              <a:schemeClr val="tx1"/>
            </a:solidFill>
          </a:ln>
        </p:spPr>
      </p:pic>
      <p:pic>
        <p:nvPicPr>
          <p:cNvPr id="6" name="Content Placeholder 5" descr="IMG_0104.JPG"/>
          <p:cNvPicPr>
            <a:picLocks noGrp="1" noChangeAspect="1"/>
          </p:cNvPicPr>
          <p:nvPr>
            <p:ph sz="half" idx="2"/>
          </p:nvPr>
        </p:nvPicPr>
        <p:blipFill>
          <a:blip r:embed="rId3" cstate="print"/>
          <a:stretch>
            <a:fillRect/>
          </a:stretch>
        </p:blipFill>
        <p:spPr>
          <a:xfrm>
            <a:off x="4970374" y="1524000"/>
            <a:ext cx="3414889" cy="4572000"/>
          </a:xfrm>
          <a:ln w="12700">
            <a:solidFill>
              <a:schemeClr val="tx1"/>
            </a:solidFill>
          </a:ln>
        </p:spPr>
      </p:pic>
    </p:spTree>
    <p:extLst>
      <p:ext uri="{BB962C8B-B14F-4D97-AF65-F5344CB8AC3E}">
        <p14:creationId xmlns:p14="http://schemas.microsoft.com/office/powerpoint/2010/main" xmlns="" val="13579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a:t>Design Task </a:t>
            </a:r>
            <a:r>
              <a:rPr lang="en-US" sz="3600" dirty="0" smtClean="0"/>
              <a:t>Challenge #9:</a:t>
            </a:r>
            <a:r>
              <a:rPr lang="en-US" sz="3600" dirty="0"/>
              <a:t/>
            </a:r>
            <a:br>
              <a:rPr lang="en-US" sz="3600" dirty="0"/>
            </a:br>
            <a:r>
              <a:rPr lang="en-US" sz="2400" dirty="0">
                <a:effectLst/>
              </a:rPr>
              <a:t>Zipline/Une </a:t>
            </a:r>
            <a:r>
              <a:rPr lang="en-US" sz="2400" dirty="0" err="1">
                <a:effectLst/>
              </a:rPr>
              <a:t>tyrolienne</a:t>
            </a:r>
            <a:r>
              <a:rPr lang="en-US" sz="2400" dirty="0">
                <a:effectLst/>
              </a:rPr>
              <a:t> </a:t>
            </a:r>
            <a:endParaRPr lang="en-US" sz="2400" dirty="0"/>
          </a:p>
        </p:txBody>
      </p:sp>
      <p:pic>
        <p:nvPicPr>
          <p:cNvPr id="5" name="Content Placeholder 4" descr="IMG_0375.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t="-25402" b="-25402"/>
          <a:stretch>
            <a:fillRect/>
          </a:stretch>
        </p:blipFill>
        <p:spPr>
          <a:xfrm rot="16200000">
            <a:off x="705188" y="1532393"/>
            <a:ext cx="3926356" cy="4422332"/>
          </a:xfrm>
          <a:ln w="12700">
            <a:solidFill>
              <a:schemeClr val="tx1"/>
            </a:solidFill>
          </a:ln>
        </p:spPr>
      </p:pic>
      <p:pic>
        <p:nvPicPr>
          <p:cNvPr id="7" name="Content Placeholder 6" descr="IMG_0120.JPG"/>
          <p:cNvPicPr>
            <a:picLocks noGrp="1" noChangeAspect="1"/>
          </p:cNvPicPr>
          <p:nvPr>
            <p:ph sz="half" idx="2"/>
          </p:nvPr>
        </p:nvPicPr>
        <p:blipFill>
          <a:blip r:embed="rId3" cstate="print"/>
          <a:stretch>
            <a:fillRect/>
          </a:stretch>
        </p:blipFill>
        <p:spPr>
          <a:xfrm>
            <a:off x="4970375" y="1780381"/>
            <a:ext cx="2932648" cy="3926356"/>
          </a:xfrm>
          <a:ln w="12700">
            <a:solidFill>
              <a:schemeClr val="tx1"/>
            </a:solidFill>
          </a:ln>
        </p:spPr>
      </p:pic>
    </p:spTree>
    <p:extLst>
      <p:ext uri="{BB962C8B-B14F-4D97-AF65-F5344CB8AC3E}">
        <p14:creationId xmlns:p14="http://schemas.microsoft.com/office/powerpoint/2010/main" xmlns="" val="13035611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a:t>Design Task </a:t>
            </a:r>
            <a:r>
              <a:rPr lang="en-US" sz="3600" dirty="0" smtClean="0"/>
              <a:t>Challenge #10:</a:t>
            </a:r>
            <a:r>
              <a:rPr lang="en-US" sz="3600" dirty="0"/>
              <a:t/>
            </a:r>
            <a:br>
              <a:rPr lang="en-US" sz="3600" dirty="0"/>
            </a:br>
            <a:r>
              <a:rPr lang="en-US" sz="2400" dirty="0" smtClean="0">
                <a:effectLst/>
              </a:rPr>
              <a:t>Derby Car Design/</a:t>
            </a:r>
            <a:r>
              <a:rPr lang="en-US" sz="2400" dirty="0" err="1" smtClean="0">
                <a:effectLst/>
              </a:rPr>
              <a:t>Construire</a:t>
            </a:r>
            <a:r>
              <a:rPr lang="en-US" sz="2400" dirty="0" smtClean="0">
                <a:effectLst/>
              </a:rPr>
              <a:t> </a:t>
            </a:r>
            <a:r>
              <a:rPr lang="en-US" sz="2400" dirty="0" err="1" smtClean="0">
                <a:effectLst/>
              </a:rPr>
              <a:t>une</a:t>
            </a:r>
            <a:r>
              <a:rPr lang="en-US" sz="2400" dirty="0" smtClean="0">
                <a:effectLst/>
              </a:rPr>
              <a:t> </a:t>
            </a:r>
            <a:r>
              <a:rPr lang="en-US" sz="2400" dirty="0" err="1" smtClean="0">
                <a:effectLst/>
              </a:rPr>
              <a:t>voiture</a:t>
            </a:r>
            <a:endParaRPr lang="en-US" sz="2400" dirty="0"/>
          </a:p>
        </p:txBody>
      </p:sp>
      <p:pic>
        <p:nvPicPr>
          <p:cNvPr id="5" name="Content Placeholder 4" descr="IMG_1384.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t="-25402" b="-25402"/>
          <a:stretch>
            <a:fillRect/>
          </a:stretch>
        </p:blipFill>
        <p:spPr>
          <a:xfrm>
            <a:off x="457200" y="1524000"/>
            <a:ext cx="4059238" cy="4572000"/>
          </a:xfrm>
          <a:ln w="12700">
            <a:solidFill>
              <a:schemeClr val="tx1"/>
            </a:solidFill>
          </a:ln>
        </p:spPr>
      </p:pic>
      <p:pic>
        <p:nvPicPr>
          <p:cNvPr id="6" name="Content Placeholder 5" descr="IMG_0611.JPG"/>
          <p:cNvPicPr>
            <a:picLocks noGrp="1" noChangeAspect="1"/>
          </p:cNvPicPr>
          <p:nvPr>
            <p:ph sz="half" idx="2"/>
          </p:nvPr>
        </p:nvPicPr>
        <p:blipFill>
          <a:blip r:embed="rId3" cstate="print"/>
          <a:stretch>
            <a:fillRect/>
          </a:stretch>
        </p:blipFill>
        <p:spPr>
          <a:xfrm>
            <a:off x="4648200" y="2294050"/>
            <a:ext cx="4059238" cy="3031900"/>
          </a:xfrm>
          <a:ln w="12700">
            <a:solidFill>
              <a:schemeClr val="tx1"/>
            </a:solidFill>
          </a:ln>
        </p:spPr>
      </p:pic>
    </p:spTree>
    <p:extLst>
      <p:ext uri="{BB962C8B-B14F-4D97-AF65-F5344CB8AC3E}">
        <p14:creationId xmlns:p14="http://schemas.microsoft.com/office/powerpoint/2010/main" xmlns="" val="2685817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effectLst/>
              </a:rPr>
              <a:t>Data Collection</a:t>
            </a:r>
            <a:endParaRPr lang="en-US" dirty="0"/>
          </a:p>
        </p:txBody>
      </p:sp>
    </p:spTree>
    <p:extLst>
      <p:ext uri="{BB962C8B-B14F-4D97-AF65-F5344CB8AC3E}">
        <p14:creationId xmlns:p14="http://schemas.microsoft.com/office/powerpoint/2010/main" xmlns="" val="3530177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Autofit/>
          </a:bodyPr>
          <a:lstStyle/>
          <a:p>
            <a:pPr marL="0" indent="0">
              <a:buNone/>
            </a:pPr>
            <a:r>
              <a:rPr lang="en-US" sz="2800" dirty="0" smtClean="0"/>
              <a:t>Data </a:t>
            </a:r>
            <a:r>
              <a:rPr lang="en-US" sz="2800" dirty="0"/>
              <a:t>was collected using </a:t>
            </a:r>
            <a:r>
              <a:rPr lang="en-US" sz="2800" dirty="0" smtClean="0"/>
              <a:t> the following sources: </a:t>
            </a:r>
          </a:p>
          <a:p>
            <a:pPr marL="0" indent="0">
              <a:buNone/>
            </a:pPr>
            <a:endParaRPr lang="en-US" sz="2400" dirty="0" smtClean="0"/>
          </a:p>
          <a:p>
            <a:pPr>
              <a:buFont typeface="Wingdings" charset="2"/>
              <a:buChar char="²"/>
            </a:pPr>
            <a:r>
              <a:rPr lang="en-US" sz="2400" dirty="0" smtClean="0"/>
              <a:t>surveys</a:t>
            </a:r>
            <a:endParaRPr lang="en-US" sz="2400" dirty="0"/>
          </a:p>
          <a:p>
            <a:pPr>
              <a:buFont typeface="Wingdings" charset="2"/>
              <a:buChar char="²"/>
            </a:pPr>
            <a:r>
              <a:rPr lang="en-US" sz="2400" dirty="0" smtClean="0"/>
              <a:t>observations</a:t>
            </a:r>
          </a:p>
          <a:p>
            <a:pPr>
              <a:buFont typeface="Wingdings" charset="2"/>
              <a:buChar char="²"/>
            </a:pPr>
            <a:r>
              <a:rPr lang="en-US" sz="2400" dirty="0" smtClean="0"/>
              <a:t>student conferencing</a:t>
            </a:r>
            <a:endParaRPr lang="en-US" sz="2400" dirty="0"/>
          </a:p>
          <a:p>
            <a:pPr>
              <a:buFont typeface="Wingdings" charset="2"/>
              <a:buChar char="²"/>
            </a:pPr>
            <a:r>
              <a:rPr lang="en-US" sz="2400" dirty="0" smtClean="0"/>
              <a:t>work samples</a:t>
            </a:r>
            <a:endParaRPr lang="en-US" sz="2400" dirty="0"/>
          </a:p>
          <a:p>
            <a:pPr>
              <a:buFont typeface="Wingdings" charset="2"/>
              <a:buChar char="²"/>
            </a:pPr>
            <a:r>
              <a:rPr lang="en-US" sz="2400" dirty="0"/>
              <a:t>v</a:t>
            </a:r>
            <a:r>
              <a:rPr lang="en-US" sz="2400" dirty="0" smtClean="0"/>
              <a:t>ideos </a:t>
            </a:r>
            <a:r>
              <a:rPr lang="en-US" sz="2400" dirty="0"/>
              <a:t>(using the </a:t>
            </a:r>
            <a:r>
              <a:rPr lang="en-US" sz="2400" dirty="0" err="1"/>
              <a:t>iPad</a:t>
            </a:r>
            <a:r>
              <a:rPr lang="en-US" sz="2400" dirty="0"/>
              <a:t>) </a:t>
            </a:r>
            <a:endParaRPr lang="en-US" sz="2400" dirty="0" smtClean="0"/>
          </a:p>
          <a:p>
            <a:pPr>
              <a:buFont typeface="Wingdings" charset="2"/>
              <a:buChar char="²"/>
            </a:pPr>
            <a:r>
              <a:rPr lang="en-US" sz="2400" dirty="0" smtClean="0"/>
              <a:t>photographs (using </a:t>
            </a:r>
            <a:r>
              <a:rPr lang="en-US" sz="2400" dirty="0"/>
              <a:t>the </a:t>
            </a:r>
            <a:r>
              <a:rPr lang="en-US" sz="2400" dirty="0" err="1" smtClean="0"/>
              <a:t>iPad</a:t>
            </a:r>
            <a:r>
              <a:rPr lang="en-US" sz="2400" dirty="0"/>
              <a:t>)</a:t>
            </a:r>
            <a:r>
              <a:rPr lang="en-US" sz="2400" dirty="0" smtClean="0"/>
              <a:t> </a:t>
            </a:r>
          </a:p>
          <a:p>
            <a:pPr marL="0" indent="0">
              <a:buNone/>
            </a:pPr>
            <a:endParaRPr lang="en-US" sz="2400" dirty="0"/>
          </a:p>
        </p:txBody>
      </p:sp>
      <p:sp>
        <p:nvSpPr>
          <p:cNvPr id="3" name="Title 2"/>
          <p:cNvSpPr>
            <a:spLocks noGrp="1"/>
          </p:cNvSpPr>
          <p:nvPr>
            <p:ph type="title"/>
          </p:nvPr>
        </p:nvSpPr>
        <p:spPr/>
        <p:txBody>
          <a:bodyPr/>
          <a:lstStyle/>
          <a:p>
            <a:r>
              <a:rPr lang="en-US" dirty="0" smtClean="0">
                <a:effectLst/>
              </a:rPr>
              <a:t>Data Collection</a:t>
            </a:r>
            <a:endParaRPr lang="en-CA" dirty="0">
              <a:effectLst/>
            </a:endParaRPr>
          </a:p>
        </p:txBody>
      </p:sp>
    </p:spTree>
    <p:extLst>
      <p:ext uri="{BB962C8B-B14F-4D97-AF65-F5344CB8AC3E}">
        <p14:creationId xmlns:p14="http://schemas.microsoft.com/office/powerpoint/2010/main" xmlns="" val="2619399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Autofit/>
          </a:bodyPr>
          <a:lstStyle/>
          <a:p>
            <a:r>
              <a:rPr lang="en-US" sz="2800" dirty="0"/>
              <a:t>Students completed several surveys throughout this process. Before we initiated the S.T.E.M. Block, we administered two student surveys. </a:t>
            </a:r>
            <a:endParaRPr lang="en-US" sz="2800" dirty="0" smtClean="0"/>
          </a:p>
          <a:p>
            <a:pPr>
              <a:buNone/>
            </a:pPr>
            <a:endParaRPr lang="en-US" sz="1000" dirty="0" smtClean="0"/>
          </a:p>
          <a:p>
            <a:r>
              <a:rPr lang="en-US" sz="2800" dirty="0" smtClean="0"/>
              <a:t>The </a:t>
            </a:r>
            <a:r>
              <a:rPr lang="en-US" sz="2800" dirty="0"/>
              <a:t>first survey was created to gauge students' understanding of what constitutes problem-solving. </a:t>
            </a:r>
            <a:endParaRPr lang="en-US" sz="2800" dirty="0" smtClean="0"/>
          </a:p>
          <a:p>
            <a:pPr>
              <a:buNone/>
            </a:pPr>
            <a:endParaRPr lang="en-US" sz="1000" dirty="0" smtClean="0"/>
          </a:p>
          <a:p>
            <a:r>
              <a:rPr lang="en-US" sz="2800" dirty="0" smtClean="0"/>
              <a:t>The </a:t>
            </a:r>
            <a:r>
              <a:rPr lang="en-US" sz="2800" dirty="0"/>
              <a:t>second survey was to gain information about students' interests and learning styles. </a:t>
            </a:r>
            <a:endParaRPr lang="en-CA" sz="2800" dirty="0"/>
          </a:p>
        </p:txBody>
      </p:sp>
      <p:sp>
        <p:nvSpPr>
          <p:cNvPr id="3" name="Title 2"/>
          <p:cNvSpPr>
            <a:spLocks noGrp="1"/>
          </p:cNvSpPr>
          <p:nvPr>
            <p:ph type="title"/>
          </p:nvPr>
        </p:nvSpPr>
        <p:spPr/>
        <p:txBody>
          <a:bodyPr/>
          <a:lstStyle/>
          <a:p>
            <a:r>
              <a:rPr lang="en-US" dirty="0" smtClean="0">
                <a:effectLst/>
              </a:rPr>
              <a:t>Data Collection</a:t>
            </a:r>
            <a:endParaRPr lang="en-CA" dirty="0">
              <a:effectLst/>
            </a:endParaRPr>
          </a:p>
        </p:txBody>
      </p:sp>
    </p:spTree>
    <p:extLst>
      <p:ext uri="{BB962C8B-B14F-4D97-AF65-F5344CB8AC3E}">
        <p14:creationId xmlns:p14="http://schemas.microsoft.com/office/powerpoint/2010/main" xmlns="" val="1964892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 Student Surveys</a:t>
            </a:r>
            <a:endParaRPr lang="en-US" dirty="0"/>
          </a:p>
        </p:txBody>
      </p:sp>
      <p:pic>
        <p:nvPicPr>
          <p:cNvPr id="10" name="Content Placeholder 9" descr="FullSizeRender 2 copy.jpg"/>
          <p:cNvPicPr>
            <a:picLocks noGrp="1" noChangeAspect="1"/>
          </p:cNvPicPr>
          <p:nvPr>
            <p:ph sz="half" idx="2"/>
          </p:nvPr>
        </p:nvPicPr>
        <p:blipFill rotWithShape="1">
          <a:blip r:embed="rId2" cstate="print">
            <a:extLst>
              <a:ext uri="{28A0092B-C50C-407E-A947-70E740481C1C}">
                <a14:useLocalDpi xmlns:a14="http://schemas.microsoft.com/office/drawing/2010/main" xmlns="" val="0"/>
              </a:ext>
            </a:extLst>
          </a:blip>
          <a:srcRect t="287" b="3136"/>
          <a:stretch/>
        </p:blipFill>
        <p:spPr>
          <a:xfrm>
            <a:off x="4648200" y="1371599"/>
            <a:ext cx="4059936" cy="4944533"/>
          </a:xfrm>
          <a:ln w="12700">
            <a:solidFill>
              <a:schemeClr val="tx1"/>
            </a:solidFill>
          </a:ln>
        </p:spPr>
      </p:pic>
      <p:pic>
        <p:nvPicPr>
          <p:cNvPr id="9" name="Content Placeholder 8" descr="FullSizeRender.jpg"/>
          <p:cNvPicPr>
            <a:picLocks noGrp="1" noChangeAspect="1"/>
          </p:cNvPicPr>
          <p:nvPr>
            <p:ph sz="half" idx="1"/>
          </p:nvPr>
        </p:nvPicPr>
        <p:blipFill rotWithShape="1">
          <a:blip r:embed="rId3" cstate="print">
            <a:extLst>
              <a:ext uri="{28A0092B-C50C-407E-A947-70E740481C1C}">
                <a14:useLocalDpi xmlns:a14="http://schemas.microsoft.com/office/drawing/2010/main" xmlns="" val="0"/>
              </a:ext>
            </a:extLst>
          </a:blip>
          <a:srcRect t="3980" b="2702"/>
          <a:stretch/>
        </p:blipFill>
        <p:spPr>
          <a:xfrm>
            <a:off x="457200" y="1371601"/>
            <a:ext cx="4059936" cy="4944532"/>
          </a:xfrm>
          <a:ln w="12700">
            <a:solidFill>
              <a:schemeClr val="tx1"/>
            </a:solidFill>
          </a:ln>
        </p:spPr>
      </p:pic>
    </p:spTree>
    <p:extLst>
      <p:ext uri="{BB962C8B-B14F-4D97-AF65-F5344CB8AC3E}">
        <p14:creationId xmlns:p14="http://schemas.microsoft.com/office/powerpoint/2010/main" xmlns="" val="4219684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Background Information: </a:t>
            </a:r>
            <a:br>
              <a:rPr lang="en-US" sz="3600" dirty="0" smtClean="0"/>
            </a:br>
            <a:r>
              <a:rPr lang="en-US" sz="3600" dirty="0" smtClean="0"/>
              <a:t>Holy Trinity Elementary</a:t>
            </a:r>
            <a:endParaRPr lang="en-US" sz="3600" dirty="0"/>
          </a:p>
        </p:txBody>
      </p:sp>
      <p:sp>
        <p:nvSpPr>
          <p:cNvPr id="3" name="Content Placeholder 2"/>
          <p:cNvSpPr>
            <a:spLocks noGrp="1"/>
          </p:cNvSpPr>
          <p:nvPr>
            <p:ph sz="half" idx="1"/>
          </p:nvPr>
        </p:nvSpPr>
        <p:spPr/>
        <p:txBody>
          <a:bodyPr>
            <a:normAutofit fontScale="92500" lnSpcReduction="10000"/>
          </a:bodyPr>
          <a:lstStyle/>
          <a:p>
            <a:r>
              <a:rPr lang="en-US" dirty="0" smtClean="0"/>
              <a:t>The three participants in this TIA project were: Tonya Bull-Kelly, and Heidi Nixon/Jennie Bartlett.  All are teachers at Holy Trinity Elementary School in </a:t>
            </a:r>
            <a:r>
              <a:rPr lang="en-US" dirty="0" err="1" smtClean="0"/>
              <a:t>Torbay</a:t>
            </a:r>
            <a:r>
              <a:rPr lang="en-US" dirty="0" smtClean="0"/>
              <a:t>. </a:t>
            </a:r>
          </a:p>
          <a:p>
            <a:r>
              <a:rPr lang="en-US" dirty="0" smtClean="0"/>
              <a:t>Holy Trinity Elementary School is currently a K-6 school comprised of approximately 850 students from the </a:t>
            </a:r>
            <a:r>
              <a:rPr lang="en-US" dirty="0" err="1" smtClean="0"/>
              <a:t>Torbay</a:t>
            </a:r>
            <a:r>
              <a:rPr lang="en-US" dirty="0" smtClean="0"/>
              <a:t> community.</a:t>
            </a:r>
            <a:endParaRPr lang="en-US" dirty="0"/>
          </a:p>
        </p:txBody>
      </p:sp>
      <p:pic>
        <p:nvPicPr>
          <p:cNvPr id="5" name="Content Placeholder 4" descr="HTE.jpg"/>
          <p:cNvPicPr>
            <a:picLocks noGrp="1" noChangeAspect="1"/>
          </p:cNvPicPr>
          <p:nvPr>
            <p:ph sz="half" idx="2"/>
          </p:nvPr>
        </p:nvPicPr>
        <p:blipFill>
          <a:blip r:embed="rId2" cstate="print">
            <a:extLst>
              <a:ext uri="{28A0092B-C50C-407E-A947-70E740481C1C}">
                <a14:useLocalDpi xmlns:a14="http://schemas.microsoft.com/office/drawing/2010/main" xmlns="" val="0"/>
              </a:ext>
            </a:extLst>
          </a:blip>
          <a:srcRect l="16428" r="16428"/>
          <a:stretch>
            <a:fillRect/>
          </a:stretch>
        </p:blipFill>
        <p:spPr>
          <a:ln w="12700">
            <a:solidFill>
              <a:schemeClr val="tx1"/>
            </a:solidFill>
          </a:ln>
        </p:spPr>
      </p:pic>
    </p:spTree>
    <p:extLst>
      <p:ext uri="{BB962C8B-B14F-4D97-AF65-F5344CB8AC3E}">
        <p14:creationId xmlns:p14="http://schemas.microsoft.com/office/powerpoint/2010/main" xmlns="" val="540856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Autofit/>
          </a:bodyPr>
          <a:lstStyle/>
          <a:p>
            <a:pPr marL="0" indent="0">
              <a:buNone/>
            </a:pPr>
            <a:r>
              <a:rPr lang="en-US" sz="2800" dirty="0"/>
              <a:t>Surveys were also administered during and post S.T.E.M. Block to gain an understanding of students' perceptions of the S.T.E.M. Block.  </a:t>
            </a:r>
            <a:endParaRPr lang="en-US" sz="2800" dirty="0" smtClean="0"/>
          </a:p>
          <a:p>
            <a:pPr marL="0" indent="0">
              <a:buNone/>
            </a:pPr>
            <a:endParaRPr lang="en-US" sz="1000" dirty="0" smtClean="0"/>
          </a:p>
          <a:p>
            <a:pPr marL="0" indent="0">
              <a:buNone/>
            </a:pPr>
            <a:r>
              <a:rPr lang="en-US" sz="2800" dirty="0" smtClean="0"/>
              <a:t>Upon </a:t>
            </a:r>
            <a:r>
              <a:rPr lang="en-US" sz="2800" dirty="0"/>
              <a:t>completion of the 3-week S.T.E.M. Block, the initial two surveys were re-administered. </a:t>
            </a:r>
            <a:endParaRPr lang="en-US" sz="2800" dirty="0" smtClean="0"/>
          </a:p>
          <a:p>
            <a:pPr marL="0" indent="0">
              <a:buNone/>
            </a:pPr>
            <a:endParaRPr lang="en-US" sz="1000" dirty="0"/>
          </a:p>
          <a:p>
            <a:pPr marL="0" indent="0">
              <a:buNone/>
            </a:pPr>
            <a:r>
              <a:rPr lang="en-US" sz="2800" dirty="0" smtClean="0"/>
              <a:t>A </a:t>
            </a:r>
            <a:r>
              <a:rPr lang="en-US" sz="2800" dirty="0"/>
              <a:t>final </a:t>
            </a:r>
            <a:r>
              <a:rPr lang="en-US" sz="2800" dirty="0" smtClean="0"/>
              <a:t>survey, </a:t>
            </a:r>
            <a:r>
              <a:rPr lang="en-US" sz="2800" dirty="0"/>
              <a:t>post-S.T.E.M. </a:t>
            </a:r>
            <a:r>
              <a:rPr lang="en-US" sz="2800" dirty="0" smtClean="0"/>
              <a:t>Block, </a:t>
            </a:r>
            <a:r>
              <a:rPr lang="en-US" sz="2800" dirty="0"/>
              <a:t>allowed students to reflect and share their experiences during the S.T.E.M. Block. </a:t>
            </a:r>
            <a:endParaRPr lang="en-CA" sz="2800" dirty="0"/>
          </a:p>
          <a:p>
            <a:pPr marL="0" indent="0">
              <a:buNone/>
            </a:pPr>
            <a:endParaRPr lang="en-CA" sz="2800" dirty="0"/>
          </a:p>
        </p:txBody>
      </p:sp>
      <p:sp>
        <p:nvSpPr>
          <p:cNvPr id="3" name="Title 2"/>
          <p:cNvSpPr>
            <a:spLocks noGrp="1"/>
          </p:cNvSpPr>
          <p:nvPr>
            <p:ph type="title"/>
          </p:nvPr>
        </p:nvSpPr>
        <p:spPr/>
        <p:txBody>
          <a:bodyPr/>
          <a:lstStyle/>
          <a:p>
            <a:r>
              <a:rPr lang="en-US" dirty="0" smtClean="0">
                <a:effectLst/>
              </a:rPr>
              <a:t>Data Collection</a:t>
            </a:r>
            <a:endParaRPr lang="en-CA" dirty="0">
              <a:effectLst/>
            </a:endParaRPr>
          </a:p>
        </p:txBody>
      </p:sp>
    </p:spTree>
    <p:extLst>
      <p:ext uri="{BB962C8B-B14F-4D97-AF65-F5344CB8AC3E}">
        <p14:creationId xmlns:p14="http://schemas.microsoft.com/office/powerpoint/2010/main" xmlns="" val="12189568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0"/>
            <a:ext cx="8229600" cy="1219200"/>
          </a:xfrm>
        </p:spPr>
        <p:txBody>
          <a:bodyPr>
            <a:normAutofit fontScale="90000"/>
          </a:bodyPr>
          <a:lstStyle/>
          <a:p>
            <a:r>
              <a:rPr lang="en-US" dirty="0" smtClean="0"/>
              <a:t>Data Collection:</a:t>
            </a:r>
            <a:br>
              <a:rPr lang="en-US" dirty="0" smtClean="0"/>
            </a:br>
            <a:r>
              <a:rPr lang="en-US" dirty="0" smtClean="0"/>
              <a:t>Post-S.T.E.M. Student Surveys</a:t>
            </a:r>
            <a:endParaRPr lang="en-US" dirty="0"/>
          </a:p>
        </p:txBody>
      </p:sp>
      <p:pic>
        <p:nvPicPr>
          <p:cNvPr id="5" name="Content Placeholder 4" descr="FullSizeRender.jpg"/>
          <p:cNvPicPr>
            <a:picLocks noGrp="1" noChangeAspect="1"/>
          </p:cNvPicPr>
          <p:nvPr>
            <p:ph sz="half" idx="1"/>
          </p:nvPr>
        </p:nvPicPr>
        <p:blipFill>
          <a:blip r:embed="rId2" cstate="print">
            <a:extLst>
              <a:ext uri="{28A0092B-C50C-407E-A947-70E740481C1C}">
                <a14:useLocalDpi xmlns:a14="http://schemas.microsoft.com/office/drawing/2010/main" xmlns="" val="0"/>
              </a:ext>
            </a:extLst>
          </a:blip>
          <a:srcRect t="-25054" b="-25054"/>
          <a:stretch>
            <a:fillRect/>
          </a:stretch>
        </p:blipFill>
        <p:spPr>
          <a:xfrm>
            <a:off x="457200" y="1887556"/>
            <a:ext cx="4059238" cy="4572000"/>
          </a:xfrm>
          <a:ln w="12700">
            <a:solidFill>
              <a:schemeClr val="tx1"/>
            </a:solidFill>
          </a:ln>
        </p:spPr>
      </p:pic>
      <p:pic>
        <p:nvPicPr>
          <p:cNvPr id="6" name="Content Placeholder 5" descr="FullSizeRender copy.jpg"/>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t="-25054" b="-25054"/>
          <a:stretch>
            <a:fillRect/>
          </a:stretch>
        </p:blipFill>
        <p:spPr>
          <a:xfrm>
            <a:off x="4648200" y="1887556"/>
            <a:ext cx="4059238" cy="4572000"/>
          </a:xfrm>
          <a:ln w="12700">
            <a:solidFill>
              <a:schemeClr val="tx1"/>
            </a:solidFill>
          </a:ln>
        </p:spPr>
      </p:pic>
    </p:spTree>
    <p:extLst>
      <p:ext uri="{BB962C8B-B14F-4D97-AF65-F5344CB8AC3E}">
        <p14:creationId xmlns:p14="http://schemas.microsoft.com/office/powerpoint/2010/main" xmlns="" val="33457144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Autofit/>
          </a:bodyPr>
          <a:lstStyle/>
          <a:p>
            <a:pPr marL="0" indent="0">
              <a:buNone/>
            </a:pPr>
            <a:r>
              <a:rPr lang="en-US" sz="2400" dirty="0"/>
              <a:t>We ensured our data collection was </a:t>
            </a:r>
            <a:r>
              <a:rPr lang="en-US" sz="2400" dirty="0" smtClean="0"/>
              <a:t>trustworthy (</a:t>
            </a:r>
            <a:r>
              <a:rPr lang="en-US" sz="2400" dirty="0"/>
              <a:t>valid and reliable</a:t>
            </a:r>
            <a:r>
              <a:rPr lang="en-US" sz="2400" dirty="0" smtClean="0"/>
              <a:t>), by:</a:t>
            </a:r>
          </a:p>
          <a:p>
            <a:pPr>
              <a:buFont typeface="Wingdings" charset="2"/>
              <a:buChar char="²"/>
            </a:pPr>
            <a:r>
              <a:rPr lang="en-US" sz="2400" dirty="0" smtClean="0"/>
              <a:t>Using multiple data sources as triangulation. </a:t>
            </a:r>
          </a:p>
          <a:p>
            <a:pPr>
              <a:buFont typeface="Wingdings" charset="2"/>
              <a:buChar char="²"/>
            </a:pPr>
            <a:r>
              <a:rPr lang="en-US" sz="2400" dirty="0" smtClean="0"/>
              <a:t>Using consistent </a:t>
            </a:r>
            <a:r>
              <a:rPr lang="en-US" sz="2400" dirty="0"/>
              <a:t>variables in our execution of the design task challenges.  </a:t>
            </a:r>
            <a:endParaRPr lang="en-US" sz="2400" dirty="0" smtClean="0"/>
          </a:p>
          <a:p>
            <a:pPr>
              <a:buFont typeface="Wingdings" charset="2"/>
              <a:buChar char="²"/>
            </a:pPr>
            <a:r>
              <a:rPr lang="en-US" sz="2400" dirty="0" smtClean="0"/>
              <a:t>Repeating some of the pre- and post surveys of the design task challenges to compare results.</a:t>
            </a:r>
          </a:p>
          <a:p>
            <a:pPr>
              <a:buFont typeface="Wingdings" charset="2"/>
              <a:buChar char="²"/>
            </a:pPr>
            <a:r>
              <a:rPr lang="en-US" sz="2400" dirty="0" smtClean="0"/>
              <a:t>Discussing our implementations of each activity to ensure consistency in our classroom teaching.</a:t>
            </a:r>
          </a:p>
          <a:p>
            <a:pPr>
              <a:buFont typeface="Wingdings" charset="2"/>
              <a:buChar char="²"/>
            </a:pPr>
            <a:r>
              <a:rPr lang="en-US" sz="2400" dirty="0" smtClean="0"/>
              <a:t>Following parental</a:t>
            </a:r>
            <a:r>
              <a:rPr lang="en-US" sz="2400" dirty="0"/>
              <a:t>/guardian consent in student involvement. </a:t>
            </a:r>
            <a:endParaRPr lang="en-CA" sz="2400" dirty="0"/>
          </a:p>
          <a:p>
            <a:pPr marL="0" indent="0">
              <a:buNone/>
            </a:pPr>
            <a:endParaRPr lang="en-US" sz="2400" dirty="0"/>
          </a:p>
        </p:txBody>
      </p:sp>
      <p:sp>
        <p:nvSpPr>
          <p:cNvPr id="3" name="Title 2"/>
          <p:cNvSpPr>
            <a:spLocks noGrp="1"/>
          </p:cNvSpPr>
          <p:nvPr>
            <p:ph type="title"/>
          </p:nvPr>
        </p:nvSpPr>
        <p:spPr/>
        <p:txBody>
          <a:bodyPr/>
          <a:lstStyle/>
          <a:p>
            <a:r>
              <a:rPr lang="en-US" dirty="0" smtClean="0">
                <a:effectLst/>
              </a:rPr>
              <a:t>Data Collection</a:t>
            </a:r>
            <a:endParaRPr lang="en-CA" dirty="0">
              <a:effectLst/>
            </a:endParaRPr>
          </a:p>
        </p:txBody>
      </p:sp>
    </p:spTree>
    <p:extLst>
      <p:ext uri="{BB962C8B-B14F-4D97-AF65-F5344CB8AC3E}">
        <p14:creationId xmlns:p14="http://schemas.microsoft.com/office/powerpoint/2010/main" xmlns="" val="42480488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effectLst/>
              </a:rPr>
              <a:t>Results</a:t>
            </a:r>
            <a:endParaRPr lang="en-US" dirty="0"/>
          </a:p>
        </p:txBody>
      </p:sp>
    </p:spTree>
    <p:extLst>
      <p:ext uri="{BB962C8B-B14F-4D97-AF65-F5344CB8AC3E}">
        <p14:creationId xmlns:p14="http://schemas.microsoft.com/office/powerpoint/2010/main" xmlns="" val="19272352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In administering the pre-S.T.E.M. Block surveys, we noticed that:</a:t>
            </a:r>
          </a:p>
          <a:p>
            <a:r>
              <a:rPr lang="en-US" dirty="0" smtClean="0"/>
              <a:t>The majority of students expressed that problem-solving was when you had a problem to solve.</a:t>
            </a:r>
          </a:p>
          <a:p>
            <a:r>
              <a:rPr lang="en-US" dirty="0" smtClean="0"/>
              <a:t>Students recognized that problem solving occurred in various situations (i.e. needing a pencil, conflict with peers, or a Math question).</a:t>
            </a:r>
          </a:p>
          <a:p>
            <a:endParaRPr lang="en-US" dirty="0" smtClean="0"/>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Results</a:t>
            </a:r>
            <a:br>
              <a:rPr lang="en-US" dirty="0" smtClean="0"/>
            </a:br>
            <a:r>
              <a:rPr lang="en-US" dirty="0" smtClean="0"/>
              <a:t>Pre-Surveys Indicators</a:t>
            </a:r>
            <a:endParaRPr lang="en-US" dirty="0"/>
          </a:p>
        </p:txBody>
      </p:sp>
    </p:spTree>
    <p:extLst>
      <p:ext uri="{BB962C8B-B14F-4D97-AF65-F5344CB8AC3E}">
        <p14:creationId xmlns:p14="http://schemas.microsoft.com/office/powerpoint/2010/main" xmlns="" val="33263106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Out of the 52 students who participated in the pre-S.T.E.M. Block surveys, we noticed that:</a:t>
            </a:r>
          </a:p>
          <a:p>
            <a:r>
              <a:rPr lang="en-US" dirty="0" smtClean="0"/>
              <a:t>54% </a:t>
            </a:r>
            <a:r>
              <a:rPr lang="en-US" dirty="0"/>
              <a:t>of students </a:t>
            </a:r>
            <a:r>
              <a:rPr lang="en-US" dirty="0" smtClean="0"/>
              <a:t>like Science </a:t>
            </a:r>
            <a:endParaRPr lang="en-US" dirty="0"/>
          </a:p>
          <a:p>
            <a:r>
              <a:rPr lang="en-US" dirty="0" smtClean="0"/>
              <a:t>69% </a:t>
            </a:r>
            <a:r>
              <a:rPr lang="en-US" dirty="0"/>
              <a:t>of </a:t>
            </a:r>
            <a:r>
              <a:rPr lang="en-US" dirty="0" smtClean="0"/>
              <a:t>students prefer </a:t>
            </a:r>
            <a:r>
              <a:rPr lang="en-US" dirty="0"/>
              <a:t>to do Science experiments in </a:t>
            </a:r>
            <a:r>
              <a:rPr lang="en-US" dirty="0" smtClean="0"/>
              <a:t>class</a:t>
            </a:r>
            <a:endParaRPr lang="en-US" dirty="0"/>
          </a:p>
          <a:p>
            <a:r>
              <a:rPr lang="en-US" dirty="0"/>
              <a:t>4</a:t>
            </a:r>
            <a:r>
              <a:rPr lang="en-US" dirty="0" smtClean="0"/>
              <a:t>4% of students prefer problem-solving</a:t>
            </a:r>
          </a:p>
          <a:p>
            <a:r>
              <a:rPr lang="en-US" dirty="0" smtClean="0"/>
              <a:t>54% of students indicated that they use problem </a:t>
            </a:r>
            <a:r>
              <a:rPr lang="en-US" dirty="0"/>
              <a:t>s</a:t>
            </a:r>
            <a:r>
              <a:rPr lang="en-US" dirty="0" smtClean="0"/>
              <a:t>olving everywhere</a:t>
            </a:r>
            <a:endParaRPr lang="en-US" dirty="0"/>
          </a:p>
          <a:p>
            <a:endParaRPr lang="en-US" dirty="0" smtClean="0"/>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Results</a:t>
            </a:r>
            <a:br>
              <a:rPr lang="en-US" dirty="0" smtClean="0"/>
            </a:br>
            <a:r>
              <a:rPr lang="en-US" dirty="0" smtClean="0"/>
              <a:t>Pre-Surveys Indicators</a:t>
            </a:r>
            <a:endParaRPr lang="en-US" dirty="0"/>
          </a:p>
        </p:txBody>
      </p:sp>
    </p:spTree>
    <p:extLst>
      <p:ext uri="{BB962C8B-B14F-4D97-AF65-F5344CB8AC3E}">
        <p14:creationId xmlns:p14="http://schemas.microsoft.com/office/powerpoint/2010/main" xmlns="" val="12710293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In administering the </a:t>
            </a:r>
            <a:r>
              <a:rPr lang="en-US" dirty="0" smtClean="0"/>
              <a:t>mid-</a:t>
            </a:r>
            <a:r>
              <a:rPr lang="en-US" dirty="0"/>
              <a:t>S.T.E.M. Block surveys, we noticed that:</a:t>
            </a:r>
          </a:p>
          <a:p>
            <a:r>
              <a:rPr lang="en-US" dirty="0" smtClean="0"/>
              <a:t>The majority of students enjoyed doing the hands-on investigations.</a:t>
            </a:r>
          </a:p>
          <a:p>
            <a:r>
              <a:rPr lang="en-US" dirty="0" smtClean="0"/>
              <a:t>The majority of students felt that they had a better understanding of the light unit after completing some of these hands-on investigations.</a:t>
            </a:r>
          </a:p>
          <a:p>
            <a:r>
              <a:rPr lang="en-US" dirty="0" smtClean="0"/>
              <a:t>Some students indicated an interest in participating in more hands-on investigations in the future.</a:t>
            </a:r>
            <a:endParaRPr lang="en-US" dirty="0"/>
          </a:p>
        </p:txBody>
      </p:sp>
      <p:sp>
        <p:nvSpPr>
          <p:cNvPr id="3" name="Title 2"/>
          <p:cNvSpPr>
            <a:spLocks noGrp="1"/>
          </p:cNvSpPr>
          <p:nvPr>
            <p:ph type="title"/>
          </p:nvPr>
        </p:nvSpPr>
        <p:spPr/>
        <p:txBody>
          <a:bodyPr>
            <a:normAutofit fontScale="90000"/>
          </a:bodyPr>
          <a:lstStyle/>
          <a:p>
            <a:r>
              <a:rPr lang="en-US" dirty="0" smtClean="0"/>
              <a:t>Results</a:t>
            </a:r>
            <a:br>
              <a:rPr lang="en-US" dirty="0" smtClean="0"/>
            </a:br>
            <a:r>
              <a:rPr lang="en-US" dirty="0" smtClean="0"/>
              <a:t>Mid-Surveys indicated…</a:t>
            </a:r>
            <a:endParaRPr lang="en-US" dirty="0"/>
          </a:p>
        </p:txBody>
      </p:sp>
    </p:spTree>
    <p:extLst>
      <p:ext uri="{BB962C8B-B14F-4D97-AF65-F5344CB8AC3E}">
        <p14:creationId xmlns:p14="http://schemas.microsoft.com/office/powerpoint/2010/main" xmlns="" val="14442194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In administering the </a:t>
            </a:r>
            <a:r>
              <a:rPr lang="en-US" dirty="0" smtClean="0"/>
              <a:t>post-</a:t>
            </a:r>
            <a:r>
              <a:rPr lang="en-US" dirty="0"/>
              <a:t>S.T.E.M. Block surveys, we noticed that:</a:t>
            </a:r>
          </a:p>
          <a:p>
            <a:r>
              <a:rPr lang="en-US" dirty="0"/>
              <a:t>The </a:t>
            </a:r>
            <a:r>
              <a:rPr lang="en-US" dirty="0" smtClean="0"/>
              <a:t>majority of students could give an example or explain a representation of S.T.E.M. in their classroom</a:t>
            </a:r>
          </a:p>
          <a:p>
            <a:r>
              <a:rPr lang="en-US" dirty="0" smtClean="0"/>
              <a:t>The majority of students felt that the S.T.E.M. Block was important in the Grade 4 classroom</a:t>
            </a:r>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Results</a:t>
            </a:r>
            <a:br>
              <a:rPr lang="en-US" dirty="0" smtClean="0"/>
            </a:br>
            <a:r>
              <a:rPr lang="en-US" dirty="0" smtClean="0"/>
              <a:t>Post-Surveys indicated…</a:t>
            </a:r>
            <a:endParaRPr lang="en-US" dirty="0"/>
          </a:p>
        </p:txBody>
      </p:sp>
    </p:spTree>
    <p:extLst>
      <p:ext uri="{BB962C8B-B14F-4D97-AF65-F5344CB8AC3E}">
        <p14:creationId xmlns:p14="http://schemas.microsoft.com/office/powerpoint/2010/main" xmlns="" val="14442194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Out of the 50 students who participated in the post-S.T.E.M. Block surveys, we noticed that:</a:t>
            </a:r>
          </a:p>
          <a:p>
            <a:r>
              <a:rPr lang="en-US" dirty="0" smtClean="0"/>
              <a:t>72% </a:t>
            </a:r>
            <a:r>
              <a:rPr lang="en-US" dirty="0"/>
              <a:t>of students like Science </a:t>
            </a:r>
          </a:p>
          <a:p>
            <a:r>
              <a:rPr lang="en-US" dirty="0" smtClean="0"/>
              <a:t>60% </a:t>
            </a:r>
            <a:r>
              <a:rPr lang="en-US" dirty="0"/>
              <a:t>of students prefer to do Science experiments in class</a:t>
            </a:r>
          </a:p>
          <a:p>
            <a:r>
              <a:rPr lang="en-US" dirty="0"/>
              <a:t>3</a:t>
            </a:r>
            <a:r>
              <a:rPr lang="en-US" dirty="0" smtClean="0"/>
              <a:t>8% </a:t>
            </a:r>
            <a:r>
              <a:rPr lang="en-US" dirty="0"/>
              <a:t>of students prefer problem-solving</a:t>
            </a:r>
          </a:p>
          <a:p>
            <a:r>
              <a:rPr lang="en-US" dirty="0" smtClean="0"/>
              <a:t>66% </a:t>
            </a:r>
            <a:r>
              <a:rPr lang="en-US" dirty="0"/>
              <a:t>of students indicated that they use problem solving everywhere</a:t>
            </a:r>
          </a:p>
          <a:p>
            <a:endParaRPr lang="en-US" dirty="0" smtClean="0"/>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Results</a:t>
            </a:r>
            <a:br>
              <a:rPr lang="en-US" dirty="0" smtClean="0"/>
            </a:br>
            <a:r>
              <a:rPr lang="en-US" dirty="0" smtClean="0"/>
              <a:t>Post-Surveys Indicators</a:t>
            </a:r>
            <a:endParaRPr lang="en-US" dirty="0"/>
          </a:p>
        </p:txBody>
      </p:sp>
    </p:spTree>
    <p:extLst>
      <p:ext uri="{BB962C8B-B14F-4D97-AF65-F5344CB8AC3E}">
        <p14:creationId xmlns:p14="http://schemas.microsoft.com/office/powerpoint/2010/main" xmlns="" val="3741178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a:t>During the implementation of our S.T.E.M. Block, we noticed the following:</a:t>
            </a:r>
          </a:p>
          <a:p>
            <a:r>
              <a:rPr lang="en-US" dirty="0"/>
              <a:t>Students prefer hands-on authentic activities where they work collaboratively in small </a:t>
            </a:r>
            <a:r>
              <a:rPr lang="en-US" dirty="0" smtClean="0"/>
              <a:t>groups of 3. </a:t>
            </a:r>
            <a:endParaRPr lang="en-US" dirty="0"/>
          </a:p>
          <a:p>
            <a:r>
              <a:rPr lang="en-US" dirty="0" smtClean="0"/>
              <a:t> </a:t>
            </a:r>
            <a:r>
              <a:rPr lang="en-US" dirty="0"/>
              <a:t>Students need to be </a:t>
            </a:r>
            <a:r>
              <a:rPr lang="en-US" dirty="0" smtClean="0"/>
              <a:t>involved in the learning process </a:t>
            </a:r>
            <a:r>
              <a:rPr lang="en-US" dirty="0"/>
              <a:t>and they need to design and create for themselves. </a:t>
            </a:r>
            <a:endParaRPr lang="en-US" dirty="0" smtClean="0"/>
          </a:p>
          <a:p>
            <a:r>
              <a:rPr lang="en-US" dirty="0" smtClean="0"/>
              <a:t>Students enjoy problem-solving when presented with engaging, holistic, and challenging design tasks.</a:t>
            </a:r>
          </a:p>
          <a:p>
            <a:r>
              <a:rPr lang="en-US" dirty="0" smtClean="0"/>
              <a:t>Students were more original in creative design process when the whole class (in groups of 3) worked simultaneously on the same design task challenge.</a:t>
            </a:r>
            <a:endParaRPr lang="en-CA" dirty="0"/>
          </a:p>
          <a:p>
            <a:endParaRPr lang="en-US" dirty="0"/>
          </a:p>
        </p:txBody>
      </p:sp>
      <p:sp>
        <p:nvSpPr>
          <p:cNvPr id="3" name="Title 2"/>
          <p:cNvSpPr>
            <a:spLocks noGrp="1"/>
          </p:cNvSpPr>
          <p:nvPr>
            <p:ph type="title"/>
          </p:nvPr>
        </p:nvSpPr>
        <p:spPr/>
        <p:txBody>
          <a:bodyPr>
            <a:normAutofit fontScale="90000"/>
          </a:bodyPr>
          <a:lstStyle/>
          <a:p>
            <a:r>
              <a:rPr lang="en-US" dirty="0" smtClean="0"/>
              <a:t>Results</a:t>
            </a:r>
            <a:br>
              <a:rPr lang="en-US" dirty="0" smtClean="0"/>
            </a:br>
            <a:r>
              <a:rPr lang="en-US" dirty="0" smtClean="0"/>
              <a:t>Therefore…</a:t>
            </a:r>
            <a:endParaRPr lang="en-US" dirty="0"/>
          </a:p>
        </p:txBody>
      </p:sp>
    </p:spTree>
    <p:extLst>
      <p:ext uri="{BB962C8B-B14F-4D97-AF65-F5344CB8AC3E}">
        <p14:creationId xmlns:p14="http://schemas.microsoft.com/office/powerpoint/2010/main" xmlns="" val="978849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Background Information : Tonya</a:t>
            </a:r>
            <a:endParaRPr lang="en-US" sz="3800" dirty="0"/>
          </a:p>
        </p:txBody>
      </p:sp>
      <p:sp>
        <p:nvSpPr>
          <p:cNvPr id="3" name="Content Placeholder 2"/>
          <p:cNvSpPr>
            <a:spLocks noGrp="1"/>
          </p:cNvSpPr>
          <p:nvPr>
            <p:ph sz="half" idx="1"/>
          </p:nvPr>
        </p:nvSpPr>
        <p:spPr>
          <a:xfrm>
            <a:off x="457199" y="1524000"/>
            <a:ext cx="4496913" cy="4572000"/>
          </a:xfrm>
        </p:spPr>
        <p:txBody>
          <a:bodyPr>
            <a:normAutofit fontScale="85000" lnSpcReduction="10000"/>
          </a:bodyPr>
          <a:lstStyle/>
          <a:p>
            <a:r>
              <a:rPr lang="en-US" dirty="0"/>
              <a:t>Tonya Bull-Kelly is a a </a:t>
            </a:r>
            <a:r>
              <a:rPr lang="en-US" dirty="0" smtClean="0"/>
              <a:t>Grade </a:t>
            </a:r>
            <a:r>
              <a:rPr lang="en-US" dirty="0"/>
              <a:t>F</a:t>
            </a:r>
            <a:r>
              <a:rPr lang="en-US" dirty="0" smtClean="0"/>
              <a:t>our </a:t>
            </a:r>
            <a:r>
              <a:rPr lang="en-US" dirty="0"/>
              <a:t>French Immersion teacher at Holy Trinity Elementary. </a:t>
            </a:r>
            <a:endParaRPr lang="en-US" dirty="0" smtClean="0"/>
          </a:p>
          <a:p>
            <a:r>
              <a:rPr lang="en-US" dirty="0" smtClean="0"/>
              <a:t>She </a:t>
            </a:r>
            <a:r>
              <a:rPr lang="en-US" dirty="0"/>
              <a:t>has been an educator for 19 years and has a diverse background of teaching experiences. </a:t>
            </a:r>
            <a:endParaRPr lang="en-US" dirty="0" smtClean="0"/>
          </a:p>
          <a:p>
            <a:r>
              <a:rPr lang="en-US" dirty="0" smtClean="0"/>
              <a:t>She </a:t>
            </a:r>
            <a:r>
              <a:rPr lang="en-US" dirty="0"/>
              <a:t>spent her first nine years of teaching in Happy Valley- Goose Bay, Labrador. Presently, she teaches grade four French immersion. </a:t>
            </a:r>
            <a:endParaRPr lang="en-US" dirty="0" smtClean="0"/>
          </a:p>
          <a:p>
            <a:r>
              <a:rPr lang="en-US" dirty="0" smtClean="0"/>
              <a:t>Her </a:t>
            </a:r>
            <a:r>
              <a:rPr lang="en-US" dirty="0"/>
              <a:t>current class consists of 27 </a:t>
            </a:r>
            <a:r>
              <a:rPr lang="en-US" dirty="0" smtClean="0"/>
              <a:t>students: 13 </a:t>
            </a:r>
            <a:r>
              <a:rPr lang="en-US" dirty="0"/>
              <a:t>boys and 14 girls. </a:t>
            </a:r>
            <a:endParaRPr lang="en-CA" dirty="0"/>
          </a:p>
          <a:p>
            <a:endParaRPr lang="en-US" dirty="0"/>
          </a:p>
        </p:txBody>
      </p:sp>
      <p:pic>
        <p:nvPicPr>
          <p:cNvPr id="5" name="Content Placeholder 4" descr="FullSizeRender.jpg"/>
          <p:cNvPicPr>
            <a:picLocks noGrp="1" noChangeAspect="1"/>
          </p:cNvPicPr>
          <p:nvPr>
            <p:ph sz="half" idx="2"/>
          </p:nvPr>
        </p:nvPicPr>
        <p:blipFill>
          <a:blip r:embed="rId2" cstate="print"/>
          <a:stretch>
            <a:fillRect/>
          </a:stretch>
        </p:blipFill>
        <p:spPr>
          <a:xfrm>
            <a:off x="4954112" y="2148289"/>
            <a:ext cx="3732688" cy="2798284"/>
          </a:xfrm>
          <a:ln w="12700">
            <a:solidFill>
              <a:schemeClr val="tx1"/>
            </a:solidFill>
          </a:ln>
        </p:spPr>
      </p:pic>
    </p:spTree>
    <p:extLst>
      <p:ext uri="{BB962C8B-B14F-4D97-AF65-F5344CB8AC3E}">
        <p14:creationId xmlns:p14="http://schemas.microsoft.com/office/powerpoint/2010/main" xmlns="" val="3877501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“S.TE.M.” is about brain exercise – it is important for our physical brain strength.”</a:t>
            </a:r>
          </a:p>
          <a:p>
            <a:r>
              <a:rPr lang="en-US" dirty="0" smtClean="0"/>
              <a:t>“S.T.E.M. is when you are given a task and problem and you must make something to help solve that problem.”</a:t>
            </a:r>
          </a:p>
          <a:p>
            <a:r>
              <a:rPr lang="en-US" dirty="0"/>
              <a:t>“S.T.E.M. is important because now we know how to be young engineers.</a:t>
            </a:r>
            <a:r>
              <a:rPr lang="en-US" dirty="0" smtClean="0"/>
              <a:t>”</a:t>
            </a:r>
          </a:p>
          <a:p>
            <a:r>
              <a:rPr lang="en-US" dirty="0" smtClean="0"/>
              <a:t>“Before we did S.T.E.M., I hated Science.  Now I love it so much, I may even do one of these projects at home!”</a:t>
            </a:r>
          </a:p>
          <a:p>
            <a:r>
              <a:rPr lang="en-US" dirty="0" smtClean="0"/>
              <a:t>“We make it, we build it, and we do it!”</a:t>
            </a:r>
          </a:p>
          <a:p>
            <a:endParaRPr lang="en-US" dirty="0"/>
          </a:p>
        </p:txBody>
      </p:sp>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t>
            </a:r>
            <a:br>
              <a:rPr lang="en-US" dirty="0" smtClean="0"/>
            </a:br>
            <a:r>
              <a:rPr lang="en-US" dirty="0" smtClean="0"/>
              <a:t>Student Reflections: </a:t>
            </a:r>
            <a:br>
              <a:rPr lang="en-US" dirty="0" smtClean="0"/>
            </a:br>
            <a:r>
              <a:rPr lang="en-US" dirty="0" smtClean="0"/>
              <a:t>What is S.T.E.M.?</a:t>
            </a:r>
            <a:endParaRPr lang="en-US" dirty="0"/>
          </a:p>
        </p:txBody>
      </p:sp>
    </p:spTree>
    <p:extLst>
      <p:ext uri="{BB962C8B-B14F-4D97-AF65-F5344CB8AC3E}">
        <p14:creationId xmlns:p14="http://schemas.microsoft.com/office/powerpoint/2010/main" xmlns="" val="21401407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403.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2808" b="12808"/>
          <a:stretch>
            <a:fillRect/>
          </a:stretch>
        </p:blipFill>
        <p:spPr>
          <a:xfrm rot="10800000">
            <a:off x="787706" y="1524001"/>
            <a:ext cx="7585113" cy="4213952"/>
          </a:xfrm>
          <a:ln w="12700">
            <a:solidFill>
              <a:schemeClr val="tx1"/>
            </a:solidFill>
          </a:ln>
        </p:spPr>
      </p:pic>
      <p:sp>
        <p:nvSpPr>
          <p:cNvPr id="3" name="Title 2"/>
          <p:cNvSpPr>
            <a:spLocks noGrp="1"/>
          </p:cNvSpPr>
          <p:nvPr>
            <p:ph type="title"/>
          </p:nvPr>
        </p:nvSpPr>
        <p:spPr/>
        <p:txBody>
          <a:bodyPr>
            <a:normAutofit fontScale="90000"/>
          </a:bodyPr>
          <a:lstStyle/>
          <a:p>
            <a:r>
              <a:rPr lang="en-US" dirty="0"/>
              <a:t>Student Reflections: </a:t>
            </a:r>
            <a:br>
              <a:rPr lang="en-US" dirty="0"/>
            </a:br>
            <a:r>
              <a:rPr lang="en-US" dirty="0"/>
              <a:t>What is S.T.E.M.?</a:t>
            </a:r>
          </a:p>
        </p:txBody>
      </p:sp>
    </p:spTree>
    <p:extLst>
      <p:ext uri="{BB962C8B-B14F-4D97-AF65-F5344CB8AC3E}">
        <p14:creationId xmlns:p14="http://schemas.microsoft.com/office/powerpoint/2010/main" xmlns="" val="39589141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effectLst/>
              </a:rPr>
              <a:t>Teacher Inquiry</a:t>
            </a:r>
            <a:endParaRPr lang="en-US" dirty="0"/>
          </a:p>
        </p:txBody>
      </p:sp>
    </p:spTree>
    <p:extLst>
      <p:ext uri="{BB962C8B-B14F-4D97-AF65-F5344CB8AC3E}">
        <p14:creationId xmlns:p14="http://schemas.microsoft.com/office/powerpoint/2010/main" xmlns="" val="35892069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Strengths</a:t>
            </a:r>
            <a:endParaRPr lang="en-US" dirty="0"/>
          </a:p>
        </p:txBody>
      </p:sp>
      <p:sp>
        <p:nvSpPr>
          <p:cNvPr id="3" name="Content Placeholder 2"/>
          <p:cNvSpPr>
            <a:spLocks noGrp="1"/>
          </p:cNvSpPr>
          <p:nvPr>
            <p:ph sz="half" idx="2"/>
          </p:nvPr>
        </p:nvSpPr>
        <p:spPr/>
        <p:txBody>
          <a:bodyPr>
            <a:normAutofit/>
          </a:bodyPr>
          <a:lstStyle/>
          <a:p>
            <a:r>
              <a:rPr lang="en-US" sz="2000" dirty="0" smtClean="0"/>
              <a:t>Students had opportunities to work collaboratively</a:t>
            </a:r>
          </a:p>
          <a:p>
            <a:r>
              <a:rPr lang="en-US" sz="2000" dirty="0" smtClean="0"/>
              <a:t>Students enjoyed hands-on authentic challenges</a:t>
            </a:r>
          </a:p>
          <a:p>
            <a:r>
              <a:rPr lang="en-US" sz="2000" dirty="0" smtClean="0"/>
              <a:t>Students were engaged in learning</a:t>
            </a:r>
          </a:p>
          <a:p>
            <a:r>
              <a:rPr lang="en-US" sz="2000" dirty="0" smtClean="0"/>
              <a:t>Students worked independently </a:t>
            </a:r>
          </a:p>
          <a:p>
            <a:r>
              <a:rPr lang="en-US" sz="2000" dirty="0" smtClean="0"/>
              <a:t>Students worked as problem-solvers</a:t>
            </a:r>
          </a:p>
        </p:txBody>
      </p:sp>
      <p:sp>
        <p:nvSpPr>
          <p:cNvPr id="4" name="Content Placeholder 3"/>
          <p:cNvSpPr>
            <a:spLocks noGrp="1"/>
          </p:cNvSpPr>
          <p:nvPr>
            <p:ph sz="quarter" idx="4"/>
          </p:nvPr>
        </p:nvSpPr>
        <p:spPr/>
        <p:txBody>
          <a:bodyPr>
            <a:normAutofit fontScale="77500" lnSpcReduction="20000"/>
          </a:bodyPr>
          <a:lstStyle/>
          <a:p>
            <a:r>
              <a:rPr lang="en-US" dirty="0" smtClean="0"/>
              <a:t>Time to plan and gather/prepare materials</a:t>
            </a:r>
          </a:p>
          <a:p>
            <a:r>
              <a:rPr lang="en-US" dirty="0" smtClean="0"/>
              <a:t>Documenting student data while conferencing with student groups.</a:t>
            </a:r>
          </a:p>
          <a:p>
            <a:r>
              <a:rPr lang="en-US" dirty="0" smtClean="0"/>
              <a:t>Preparing design tasks into </a:t>
            </a:r>
            <a:r>
              <a:rPr lang="en-US" dirty="0"/>
              <a:t>F</a:t>
            </a:r>
            <a:r>
              <a:rPr lang="en-US" dirty="0" smtClean="0"/>
              <a:t>rench </a:t>
            </a:r>
          </a:p>
          <a:p>
            <a:r>
              <a:rPr lang="en-US" dirty="0" smtClean="0"/>
              <a:t>Teaching of French vocabulary prior to tasks</a:t>
            </a:r>
          </a:p>
          <a:p>
            <a:r>
              <a:rPr lang="en-US" dirty="0"/>
              <a:t>Adapting our S.T.E.M. Design Task Challenges to incorporate </a:t>
            </a:r>
            <a:r>
              <a:rPr lang="en-US" dirty="0" smtClean="0"/>
              <a:t>all curriculum components of the Grade </a:t>
            </a:r>
            <a:r>
              <a:rPr lang="en-US" dirty="0"/>
              <a:t>4 </a:t>
            </a:r>
            <a:r>
              <a:rPr lang="en-US" dirty="0" smtClean="0"/>
              <a:t>Science program.</a:t>
            </a:r>
            <a:endParaRPr lang="en-US" dirty="0"/>
          </a:p>
          <a:p>
            <a:endParaRPr lang="en-US" dirty="0" smtClean="0"/>
          </a:p>
          <a:p>
            <a:endParaRPr lang="en-US" dirty="0"/>
          </a:p>
        </p:txBody>
      </p:sp>
      <p:sp>
        <p:nvSpPr>
          <p:cNvPr id="5" name="Title 4"/>
          <p:cNvSpPr>
            <a:spLocks noGrp="1"/>
          </p:cNvSpPr>
          <p:nvPr>
            <p:ph type="title"/>
          </p:nvPr>
        </p:nvSpPr>
        <p:spPr/>
        <p:txBody>
          <a:bodyPr/>
          <a:lstStyle/>
          <a:p>
            <a:r>
              <a:rPr lang="en-US" dirty="0" smtClean="0"/>
              <a:t>Teacher Inquiry</a:t>
            </a:r>
            <a:endParaRPr lang="en-US" dirty="0"/>
          </a:p>
        </p:txBody>
      </p:sp>
      <p:sp>
        <p:nvSpPr>
          <p:cNvPr id="6" name="Text Placeholder 5"/>
          <p:cNvSpPr>
            <a:spLocks noGrp="1"/>
          </p:cNvSpPr>
          <p:nvPr>
            <p:ph type="body" idx="3"/>
          </p:nvPr>
        </p:nvSpPr>
        <p:spPr/>
        <p:txBody>
          <a:bodyPr/>
          <a:lstStyle/>
          <a:p>
            <a:r>
              <a:rPr lang="en-US" dirty="0" smtClean="0"/>
              <a:t>Challenges</a:t>
            </a:r>
            <a:endParaRPr lang="en-US" dirty="0"/>
          </a:p>
        </p:txBody>
      </p:sp>
    </p:spTree>
    <p:extLst>
      <p:ext uri="{BB962C8B-B14F-4D97-AF65-F5344CB8AC3E}">
        <p14:creationId xmlns:p14="http://schemas.microsoft.com/office/powerpoint/2010/main" xmlns="" val="39218895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5150386"/>
          </a:xfrm>
        </p:spPr>
        <p:txBody>
          <a:bodyPr>
            <a:normAutofit fontScale="55000" lnSpcReduction="20000"/>
          </a:bodyPr>
          <a:lstStyle/>
          <a:p>
            <a:pPr>
              <a:buNone/>
            </a:pPr>
            <a:endParaRPr lang="en-US" dirty="0" smtClean="0">
              <a:solidFill>
                <a:srgbClr val="FFFFFF"/>
              </a:solidFill>
              <a:hlinkClick r:id="rId2"/>
            </a:endParaRPr>
          </a:p>
          <a:p>
            <a:pPr>
              <a:buNone/>
            </a:pPr>
            <a:r>
              <a:rPr lang="en-CA" sz="3400" dirty="0" smtClean="0"/>
              <a:t>Articles:</a:t>
            </a:r>
          </a:p>
          <a:p>
            <a:pPr>
              <a:buNone/>
            </a:pPr>
            <a:endParaRPr lang="en-CA" sz="2100" dirty="0" smtClean="0"/>
          </a:p>
          <a:p>
            <a:r>
              <a:rPr lang="en-CA" sz="2000" dirty="0" err="1" smtClean="0"/>
              <a:t>Ansberry</a:t>
            </a:r>
            <a:r>
              <a:rPr lang="en-CA" sz="2000" dirty="0" smtClean="0"/>
              <a:t>, K. </a:t>
            </a:r>
            <a:r>
              <a:rPr lang="en-CA" sz="2000" dirty="0" smtClean="0"/>
              <a:t>&amp; </a:t>
            </a:r>
            <a:r>
              <a:rPr lang="en-CA" sz="2000" dirty="0" smtClean="0"/>
              <a:t>Morgan, E. (2008). </a:t>
            </a:r>
            <a:r>
              <a:rPr lang="en-CA" sz="2000" i="1" dirty="0" err="1" smtClean="0"/>
              <a:t>Rollercoasters</a:t>
            </a:r>
            <a:r>
              <a:rPr lang="en-CA" sz="2000" i="1" dirty="0" smtClean="0"/>
              <a:t>.</a:t>
            </a:r>
            <a:endParaRPr lang="en-CA" sz="2000" dirty="0" smtClean="0"/>
          </a:p>
          <a:p>
            <a:r>
              <a:rPr lang="en-CA" sz="2000" dirty="0" err="1" smtClean="0"/>
              <a:t>Banchi</a:t>
            </a:r>
            <a:r>
              <a:rPr lang="en-CA" sz="2000" dirty="0" smtClean="0"/>
              <a:t>, H. </a:t>
            </a:r>
            <a:r>
              <a:rPr lang="en-CA" sz="2000" dirty="0" smtClean="0"/>
              <a:t>&amp; </a:t>
            </a:r>
            <a:r>
              <a:rPr lang="en-CA" sz="2000" dirty="0" smtClean="0"/>
              <a:t>Bell, R. (2008). </a:t>
            </a:r>
            <a:r>
              <a:rPr lang="en-CA" sz="2000" i="1" dirty="0" smtClean="0"/>
              <a:t>The many levels of Inquiry.</a:t>
            </a:r>
            <a:endParaRPr lang="en-CA" sz="2000" dirty="0" smtClean="0"/>
          </a:p>
          <a:p>
            <a:r>
              <a:rPr lang="en-CA" sz="2000" dirty="0" smtClean="0"/>
              <a:t>Everett, S. </a:t>
            </a:r>
            <a:r>
              <a:rPr lang="en-CA" sz="2000" dirty="0" smtClean="0"/>
              <a:t>&amp;</a:t>
            </a:r>
            <a:r>
              <a:rPr lang="en-CA" sz="2000" dirty="0" smtClean="0"/>
              <a:t> </a:t>
            </a:r>
            <a:r>
              <a:rPr lang="en-CA" sz="2000" dirty="0" smtClean="0"/>
              <a:t>Moyer, R. (March 2007). </a:t>
            </a:r>
            <a:r>
              <a:rPr lang="en-CA" sz="2000" i="1" dirty="0" smtClean="0"/>
              <a:t>Science and Children “</a:t>
            </a:r>
            <a:r>
              <a:rPr lang="en-CA" sz="2000" i="1" dirty="0" err="1" smtClean="0"/>
              <a:t>Inquirize</a:t>
            </a:r>
            <a:r>
              <a:rPr lang="en-CA" sz="2000" i="1" dirty="0" smtClean="0"/>
              <a:t>” Your Teaching: A guide to turning favourite activities into inquiry lessons.</a:t>
            </a:r>
          </a:p>
          <a:p>
            <a:r>
              <a:rPr lang="en-CA" sz="2000" dirty="0" err="1" smtClean="0"/>
              <a:t>Letterno</a:t>
            </a:r>
            <a:r>
              <a:rPr lang="en-CA" sz="2000" dirty="0" smtClean="0"/>
              <a:t>-Perdue, P., </a:t>
            </a:r>
            <a:r>
              <a:rPr lang="en-CA" sz="2000" dirty="0" err="1" smtClean="0"/>
              <a:t>Bolotin</a:t>
            </a:r>
            <a:r>
              <a:rPr lang="en-CA" sz="2000" dirty="0" smtClean="0"/>
              <a:t>, S., </a:t>
            </a:r>
            <a:r>
              <a:rPr lang="en-CA" sz="2000" dirty="0" err="1" smtClean="0"/>
              <a:t>Benyameen</a:t>
            </a:r>
            <a:r>
              <a:rPr lang="en-CA" sz="2000" dirty="0" smtClean="0"/>
              <a:t>, R., Brock, E. </a:t>
            </a:r>
            <a:r>
              <a:rPr lang="en-CA" sz="2000" dirty="0" smtClean="0"/>
              <a:t>&amp; </a:t>
            </a:r>
            <a:r>
              <a:rPr lang="en-CA" sz="2000" dirty="0" smtClean="0"/>
              <a:t>Metzger, E. (2015). </a:t>
            </a:r>
            <a:r>
              <a:rPr lang="en-CA" sz="2000" i="1" dirty="0" smtClean="0"/>
              <a:t>The EDP-5E: A rethinking of the 5E replaces exploration with engineering design.</a:t>
            </a:r>
            <a:endParaRPr lang="en-CA" sz="2000" dirty="0" smtClean="0"/>
          </a:p>
          <a:p>
            <a:r>
              <a:rPr lang="en-CA" sz="2000" dirty="0" smtClean="0"/>
              <a:t>Tuttle, N., Stanley, W., </a:t>
            </a:r>
            <a:r>
              <a:rPr lang="en-CA" sz="2000" dirty="0" smtClean="0"/>
              <a:t>&amp; </a:t>
            </a:r>
            <a:r>
              <a:rPr lang="en-CA" sz="2000" dirty="0" err="1" smtClean="0"/>
              <a:t>Bieniek</a:t>
            </a:r>
            <a:r>
              <a:rPr lang="en-CA" sz="2000" dirty="0" smtClean="0"/>
              <a:t>, T. (January 2016). </a:t>
            </a:r>
            <a:r>
              <a:rPr lang="en-CA" sz="2000" i="1" dirty="0" smtClean="0"/>
              <a:t>Science and Children Engineering Motion: First graders build derby cars while practicing communication skills.</a:t>
            </a:r>
          </a:p>
          <a:p>
            <a:endParaRPr lang="en-CA" sz="2000" i="1" dirty="0" smtClean="0"/>
          </a:p>
          <a:p>
            <a:pPr>
              <a:buNone/>
            </a:pPr>
            <a:r>
              <a:rPr lang="en-CA" sz="3400" dirty="0" smtClean="0"/>
              <a:t>Text:</a:t>
            </a:r>
          </a:p>
          <a:p>
            <a:r>
              <a:rPr lang="en-CA" sz="2000" dirty="0" smtClean="0"/>
              <a:t>Dana, N. </a:t>
            </a:r>
            <a:r>
              <a:rPr lang="en-CA" sz="2000" dirty="0" smtClean="0"/>
              <a:t>&amp; </a:t>
            </a:r>
            <a:r>
              <a:rPr lang="en-CA" sz="2000" dirty="0" err="1" smtClean="0"/>
              <a:t>Yendoi-Hoppey</a:t>
            </a:r>
            <a:r>
              <a:rPr lang="en-CA" sz="2000" dirty="0" smtClean="0"/>
              <a:t>, D. (2014) .</a:t>
            </a:r>
            <a:r>
              <a:rPr lang="en-CA" sz="2000" u="sng" dirty="0" smtClean="0"/>
              <a:t>The Reflective Educator’s Guide to Classroom Research 3</a:t>
            </a:r>
            <a:r>
              <a:rPr lang="en-CA" sz="2000" u="sng" baseline="30000" dirty="0" smtClean="0"/>
              <a:t>rd</a:t>
            </a:r>
            <a:r>
              <a:rPr lang="en-CA" sz="2000" u="sng" dirty="0" smtClean="0"/>
              <a:t> Edition: Learning to Teach and Teaching to Learn Through Practitioner Inquiry.</a:t>
            </a:r>
            <a:endParaRPr lang="en-CA" sz="2000" dirty="0" smtClean="0"/>
          </a:p>
          <a:p>
            <a:pPr>
              <a:buNone/>
            </a:pPr>
            <a:endParaRPr lang="en-CA" sz="2000" dirty="0" smtClean="0"/>
          </a:p>
          <a:p>
            <a:pPr>
              <a:buNone/>
            </a:pPr>
            <a:r>
              <a:rPr lang="en-CA" sz="3400" dirty="0" smtClean="0"/>
              <a:t>Websites:</a:t>
            </a:r>
          </a:p>
          <a:p>
            <a:r>
              <a:rPr lang="en-US" sz="2000" dirty="0" smtClean="0">
                <a:solidFill>
                  <a:srgbClr val="FFFFFF"/>
                </a:solidFill>
                <a:hlinkClick r:id="rId2"/>
              </a:rPr>
              <a:t>www.torbay.ca</a:t>
            </a:r>
            <a:r>
              <a:rPr lang="en-US" sz="2000" dirty="0" smtClean="0">
                <a:solidFill>
                  <a:srgbClr val="FFFFFF"/>
                </a:solidFill>
              </a:rPr>
              <a:t> </a:t>
            </a:r>
            <a:endParaRPr lang="en-CA" sz="2000" dirty="0" smtClean="0">
              <a:solidFill>
                <a:srgbClr val="FFFFFF"/>
              </a:solidFill>
            </a:endParaRPr>
          </a:p>
          <a:p>
            <a:r>
              <a:rPr lang="en-CA" sz="2000" dirty="0" smtClean="0">
                <a:hlinkClick r:id="rId3"/>
              </a:rPr>
              <a:t>https://en.wikipedia.org/wiki/</a:t>
            </a:r>
            <a:endParaRPr lang="en-CA" sz="2000" dirty="0" smtClean="0"/>
          </a:p>
          <a:p>
            <a:r>
              <a:rPr lang="en-CA" sz="2000" dirty="0" smtClean="0">
                <a:hlinkClick r:id="rId4"/>
              </a:rPr>
              <a:t>www.mun.ca/tia</a:t>
            </a:r>
            <a:r>
              <a:rPr lang="en-CA" sz="2000" dirty="0" smtClean="0"/>
              <a:t> </a:t>
            </a:r>
          </a:p>
          <a:p>
            <a:endParaRPr lang="en-CA" sz="2000" dirty="0" smtClean="0"/>
          </a:p>
          <a:p>
            <a:pPr>
              <a:buNone/>
            </a:pPr>
            <a:r>
              <a:rPr lang="en-CA" sz="3400" dirty="0" smtClean="0"/>
              <a:t>Other Resources:</a:t>
            </a:r>
          </a:p>
          <a:p>
            <a:r>
              <a:rPr lang="en-CA" sz="2000" dirty="0" smtClean="0"/>
              <a:t>Database of Design Task Challenges (provided by Tom via Smart Chick Teaching Resources)</a:t>
            </a:r>
          </a:p>
          <a:p>
            <a:endParaRPr lang="en-CA" sz="2000" dirty="0" smtClean="0"/>
          </a:p>
          <a:p>
            <a:endParaRPr lang="en-CA" sz="2000" dirty="0" smtClean="0"/>
          </a:p>
          <a:p>
            <a:endParaRPr lang="en-US" dirty="0"/>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xmlns="" val="32650512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32500" lnSpcReduction="20000"/>
          </a:bodyPr>
          <a:lstStyle/>
          <a:p>
            <a:pPr marL="0" indent="0">
              <a:buNone/>
            </a:pPr>
            <a:r>
              <a:rPr lang="en-US" sz="3500" dirty="0" smtClean="0"/>
              <a:t>Thank you to the following key players in assisting our project success.</a:t>
            </a:r>
          </a:p>
          <a:p>
            <a:pPr marL="0" indent="0">
              <a:buNone/>
            </a:pPr>
            <a:endParaRPr lang="en-US" sz="3500" dirty="0" smtClean="0"/>
          </a:p>
          <a:p>
            <a:pPr marL="0" indent="0">
              <a:buNone/>
            </a:pPr>
            <a:r>
              <a:rPr lang="en-US" sz="3500" dirty="0" smtClean="0"/>
              <a:t>At Memorial </a:t>
            </a:r>
            <a:r>
              <a:rPr lang="en-US" sz="3500" dirty="0"/>
              <a:t>University of </a:t>
            </a:r>
            <a:r>
              <a:rPr lang="en-US" sz="3500" dirty="0" smtClean="0"/>
              <a:t>Newfoundland:</a:t>
            </a:r>
          </a:p>
          <a:p>
            <a:r>
              <a:rPr lang="en-US" sz="3500" dirty="0" smtClean="0"/>
              <a:t>Craig Adams</a:t>
            </a:r>
          </a:p>
          <a:p>
            <a:r>
              <a:rPr lang="en-US" sz="3500" dirty="0" smtClean="0"/>
              <a:t>Karen </a:t>
            </a:r>
            <a:r>
              <a:rPr lang="en-US" sz="3500" dirty="0" err="1" smtClean="0"/>
              <a:t>Goodnough</a:t>
            </a:r>
            <a:endParaRPr lang="en-US" sz="3500" dirty="0" smtClean="0"/>
          </a:p>
          <a:p>
            <a:r>
              <a:rPr lang="en-US" sz="3500" dirty="0" smtClean="0"/>
              <a:t>Keith Power</a:t>
            </a:r>
          </a:p>
          <a:p>
            <a:r>
              <a:rPr lang="en-US" sz="3500" dirty="0"/>
              <a:t>Tom </a:t>
            </a:r>
            <a:r>
              <a:rPr lang="en-US" sz="3500" dirty="0" smtClean="0"/>
              <a:t>Walsh </a:t>
            </a:r>
          </a:p>
          <a:p>
            <a:pPr marL="0" indent="0">
              <a:buNone/>
            </a:pPr>
            <a:endParaRPr lang="en-US" sz="3500" dirty="0" smtClean="0"/>
          </a:p>
          <a:p>
            <a:pPr marL="0" indent="0">
              <a:buNone/>
            </a:pPr>
            <a:r>
              <a:rPr lang="en-US" sz="3500" dirty="0" smtClean="0"/>
              <a:t>At Holy Trinity Elementary School:</a:t>
            </a:r>
          </a:p>
          <a:p>
            <a:r>
              <a:rPr lang="en-US" sz="3500" dirty="0" smtClean="0"/>
              <a:t>Administration: Debbie Peddle, Bernadette </a:t>
            </a:r>
            <a:r>
              <a:rPr lang="en-US" sz="3500" dirty="0" err="1" smtClean="0"/>
              <a:t>Kolonel</a:t>
            </a:r>
            <a:r>
              <a:rPr lang="en-US" sz="3500" dirty="0" smtClean="0"/>
              <a:t>, and Rodney Mitchell</a:t>
            </a:r>
          </a:p>
          <a:p>
            <a:r>
              <a:rPr lang="en-US" sz="3500" dirty="0" smtClean="0"/>
              <a:t>Grade 4 French Immersion Students</a:t>
            </a:r>
          </a:p>
          <a:p>
            <a:r>
              <a:rPr lang="en-US" sz="3500" dirty="0" smtClean="0"/>
              <a:t>Grade 4 French Immersion Parents/Guardians</a:t>
            </a:r>
          </a:p>
          <a:p>
            <a:r>
              <a:rPr lang="en-US" sz="3500" dirty="0" smtClean="0"/>
              <a:t>Jennie Bartlett</a:t>
            </a:r>
          </a:p>
          <a:p>
            <a:r>
              <a:rPr lang="en-US" sz="3500" dirty="0"/>
              <a:t>Staff and </a:t>
            </a:r>
            <a:r>
              <a:rPr lang="en-US" sz="3500" dirty="0" smtClean="0"/>
              <a:t>Colleagues</a:t>
            </a:r>
          </a:p>
          <a:p>
            <a:pPr marL="0" indent="0">
              <a:buNone/>
            </a:pPr>
            <a:endParaRPr lang="en-US" sz="3500" dirty="0" smtClean="0"/>
          </a:p>
          <a:p>
            <a:pPr marL="0" indent="0">
              <a:buNone/>
            </a:pPr>
            <a:r>
              <a:rPr lang="en-US" sz="3500" dirty="0" smtClean="0"/>
              <a:t>And  special thanks to Rodney Kelly, our resident S.T.E.M. Design Challenge Materials Contractor, as well as Brad Etheridge, for your moral support!</a:t>
            </a:r>
          </a:p>
          <a:p>
            <a:pPr marL="0" indent="0">
              <a:buNone/>
            </a:pPr>
            <a:endParaRPr lang="en-US" sz="3500" dirty="0"/>
          </a:p>
          <a:p>
            <a:pPr marL="0" indent="0">
              <a:buNone/>
            </a:pPr>
            <a:r>
              <a:rPr lang="en-US" sz="3500" dirty="0" smtClean="0"/>
              <a:t>Sincerely,</a:t>
            </a:r>
          </a:p>
          <a:p>
            <a:pPr marL="0" indent="0">
              <a:buNone/>
            </a:pPr>
            <a:r>
              <a:rPr lang="en-US" sz="3500" dirty="0" smtClean="0"/>
              <a:t>Tonya and Heidi (2016)</a:t>
            </a:r>
          </a:p>
          <a:p>
            <a:pPr marL="0" indent="0">
              <a:buNone/>
            </a:pPr>
            <a:endParaRPr lang="en-US" sz="3500" dirty="0"/>
          </a:p>
          <a:p>
            <a:endParaRPr lang="en-US" dirty="0" smtClean="0"/>
          </a:p>
          <a:p>
            <a:endParaRPr lang="en-US" dirty="0"/>
          </a:p>
        </p:txBody>
      </p:sp>
      <p:sp>
        <p:nvSpPr>
          <p:cNvPr id="3" name="Title 2"/>
          <p:cNvSpPr>
            <a:spLocks noGrp="1"/>
          </p:cNvSpPr>
          <p:nvPr>
            <p:ph type="title"/>
          </p:nvPr>
        </p:nvSpPr>
        <p:spPr/>
        <p:txBody>
          <a:bodyPr/>
          <a:lstStyle/>
          <a:p>
            <a:r>
              <a:rPr lang="en-US" dirty="0" smtClean="0"/>
              <a:t>Credits</a:t>
            </a:r>
            <a:endParaRPr lang="en-US" dirty="0"/>
          </a:p>
        </p:txBody>
      </p:sp>
    </p:spTree>
    <p:extLst>
      <p:ext uri="{BB962C8B-B14F-4D97-AF65-F5344CB8AC3E}">
        <p14:creationId xmlns:p14="http://schemas.microsoft.com/office/powerpoint/2010/main" xmlns="" val="10146081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Thank you/Merci</a:t>
            </a:r>
            <a:r>
              <a:rPr lang="en-US" dirty="0" smtClean="0"/>
              <a:t>!</a:t>
            </a:r>
            <a:br>
              <a:rPr lang="en-US" dirty="0" smtClean="0"/>
            </a:br>
            <a:r>
              <a:rPr lang="en-US" sz="2200" dirty="0" smtClean="0"/>
              <a:t>(Click for Video)</a:t>
            </a:r>
            <a:endParaRPr lang="en-US" sz="2200" dirty="0"/>
          </a:p>
        </p:txBody>
      </p:sp>
      <p:pic>
        <p:nvPicPr>
          <p:cNvPr id="6" name="Car Race 2.MOV">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508000" y="1524000"/>
            <a:ext cx="8128000" cy="4572000"/>
          </a:xfrm>
          <a:ln w="12700">
            <a:solidFill>
              <a:schemeClr val="tx1"/>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Background Information : Heidi/Jennie</a:t>
            </a:r>
            <a:endParaRPr lang="en-US" dirty="0"/>
          </a:p>
        </p:txBody>
      </p:sp>
      <p:sp>
        <p:nvSpPr>
          <p:cNvPr id="3" name="Content Placeholder 2"/>
          <p:cNvSpPr>
            <a:spLocks noGrp="1"/>
          </p:cNvSpPr>
          <p:nvPr>
            <p:ph sz="half" idx="1"/>
          </p:nvPr>
        </p:nvSpPr>
        <p:spPr>
          <a:xfrm>
            <a:off x="457199" y="1524000"/>
            <a:ext cx="4874965" cy="4381041"/>
          </a:xfrm>
        </p:spPr>
        <p:txBody>
          <a:bodyPr>
            <a:normAutofit fontScale="85000" lnSpcReduction="20000"/>
          </a:bodyPr>
          <a:lstStyle/>
          <a:p>
            <a:r>
              <a:rPr lang="en-US" dirty="0"/>
              <a:t>Heidi Nixon is a grade four French Immersion teacher at Holy Trinity Elementary. </a:t>
            </a:r>
            <a:endParaRPr lang="en-US" dirty="0" smtClean="0"/>
          </a:p>
          <a:p>
            <a:r>
              <a:rPr lang="en-US" dirty="0" smtClean="0"/>
              <a:t>She </a:t>
            </a:r>
            <a:r>
              <a:rPr lang="en-US" dirty="0"/>
              <a:t>has been an educator for 12 years and has a diverse background of teaching experiences. </a:t>
            </a:r>
            <a:endParaRPr lang="en-US" dirty="0" smtClean="0"/>
          </a:p>
          <a:p>
            <a:r>
              <a:rPr lang="en-US" dirty="0" smtClean="0"/>
              <a:t>Heidi </a:t>
            </a:r>
            <a:r>
              <a:rPr lang="en-US" dirty="0"/>
              <a:t>teaches grade four French immersion and her current class consists of 26 </a:t>
            </a:r>
            <a:r>
              <a:rPr lang="en-US" dirty="0" smtClean="0"/>
              <a:t>students: 11 </a:t>
            </a:r>
            <a:r>
              <a:rPr lang="en-US" dirty="0"/>
              <a:t>boys and </a:t>
            </a:r>
            <a:r>
              <a:rPr lang="en-US" dirty="0" smtClean="0"/>
              <a:t>15 </a:t>
            </a:r>
            <a:r>
              <a:rPr lang="en-US" dirty="0"/>
              <a:t>girls. </a:t>
            </a:r>
            <a:endParaRPr lang="en-US" dirty="0" smtClean="0"/>
          </a:p>
          <a:p>
            <a:r>
              <a:rPr lang="en-US" dirty="0"/>
              <a:t>During the implementation of this project, Jennie Bartlett was on a </a:t>
            </a:r>
            <a:r>
              <a:rPr lang="en-US" dirty="0" smtClean="0"/>
              <a:t>     4-month </a:t>
            </a:r>
            <a:r>
              <a:rPr lang="en-US" dirty="0"/>
              <a:t>replacement </a:t>
            </a:r>
            <a:r>
              <a:rPr lang="en-US" dirty="0" smtClean="0"/>
              <a:t>          (</a:t>
            </a:r>
            <a:r>
              <a:rPr lang="en-US" dirty="0"/>
              <a:t>December-March). </a:t>
            </a:r>
          </a:p>
          <a:p>
            <a:endParaRPr lang="en-CA" dirty="0"/>
          </a:p>
          <a:p>
            <a:endParaRPr lang="en-US" dirty="0"/>
          </a:p>
        </p:txBody>
      </p:sp>
      <p:pic>
        <p:nvPicPr>
          <p:cNvPr id="5" name="Content Placeholder 4" descr="IMG_1232.JPG"/>
          <p:cNvPicPr>
            <a:picLocks noGrp="1" noChangeAspect="1"/>
          </p:cNvPicPr>
          <p:nvPr>
            <p:ph sz="half" idx="2"/>
          </p:nvPr>
        </p:nvPicPr>
        <p:blipFill>
          <a:blip r:embed="rId2" cstate="print"/>
          <a:stretch>
            <a:fillRect/>
          </a:stretch>
        </p:blipFill>
        <p:spPr>
          <a:xfrm rot="5400000">
            <a:off x="5199172" y="2168076"/>
            <a:ext cx="3691647" cy="2768735"/>
          </a:xfrm>
          <a:ln w="12700">
            <a:solidFill>
              <a:schemeClr val="tx1"/>
            </a:solidFill>
          </a:ln>
        </p:spPr>
      </p:pic>
    </p:spTree>
    <p:extLst>
      <p:ext uri="{BB962C8B-B14F-4D97-AF65-F5344CB8AC3E}">
        <p14:creationId xmlns:p14="http://schemas.microsoft.com/office/powerpoint/2010/main" xmlns="" val="1227906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marL="0" indent="0">
              <a:buNone/>
            </a:pPr>
            <a:r>
              <a:rPr lang="en-US" dirty="0"/>
              <a:t>We believe </a:t>
            </a:r>
            <a:r>
              <a:rPr lang="en-US" dirty="0" smtClean="0"/>
              <a:t>that:</a:t>
            </a:r>
          </a:p>
          <a:p>
            <a:r>
              <a:rPr lang="en-US" dirty="0"/>
              <a:t>C</a:t>
            </a:r>
            <a:r>
              <a:rPr lang="en-US" dirty="0" smtClean="0"/>
              <a:t>hildren </a:t>
            </a:r>
            <a:r>
              <a:rPr lang="en-US" dirty="0"/>
              <a:t>learn best when presented with holistic problem-solving challenges where they can collaborate, communicate and think critically and creatively with their peers.  </a:t>
            </a:r>
            <a:endParaRPr lang="en-US" dirty="0" smtClean="0"/>
          </a:p>
          <a:p>
            <a:r>
              <a:rPr lang="en-US" dirty="0" smtClean="0"/>
              <a:t>Children </a:t>
            </a:r>
            <a:r>
              <a:rPr lang="en-US" dirty="0"/>
              <a:t>need to be motivated and encouraged in order to maximize the success of learning potential. </a:t>
            </a:r>
            <a:endParaRPr lang="en-US" dirty="0" smtClean="0"/>
          </a:p>
          <a:p>
            <a:endParaRPr lang="en-CA" dirty="0"/>
          </a:p>
          <a:p>
            <a:pPr marL="0" indent="0">
              <a:buNone/>
            </a:pPr>
            <a:r>
              <a:rPr lang="en-US" dirty="0"/>
              <a:t>We joined this project to increase our abilities to motivate our students when teaching Science and to encourage young engineers to become life long problem solvers. </a:t>
            </a:r>
            <a:endParaRPr lang="en-CA" dirty="0"/>
          </a:p>
          <a:p>
            <a:endParaRPr lang="en-US" dirty="0"/>
          </a:p>
        </p:txBody>
      </p:sp>
      <p:sp>
        <p:nvSpPr>
          <p:cNvPr id="3" name="Title 2"/>
          <p:cNvSpPr>
            <a:spLocks noGrp="1"/>
          </p:cNvSpPr>
          <p:nvPr>
            <p:ph type="title"/>
          </p:nvPr>
        </p:nvSpPr>
        <p:spPr/>
        <p:txBody>
          <a:bodyPr>
            <a:normAutofit/>
          </a:bodyPr>
          <a:lstStyle/>
          <a:p>
            <a:r>
              <a:rPr lang="en-US" dirty="0" smtClean="0"/>
              <a:t>Classroom Composition</a:t>
            </a:r>
            <a:endParaRPr lang="en-US" dirty="0"/>
          </a:p>
        </p:txBody>
      </p:sp>
    </p:spTree>
    <p:extLst>
      <p:ext uri="{BB962C8B-B14F-4D97-AF65-F5344CB8AC3E}">
        <p14:creationId xmlns:p14="http://schemas.microsoft.com/office/powerpoint/2010/main" xmlns="" val="678534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Focus Area</a:t>
            </a:r>
            <a:endParaRPr lang="en-US" dirty="0"/>
          </a:p>
        </p:txBody>
      </p:sp>
    </p:spTree>
    <p:extLst>
      <p:ext uri="{BB962C8B-B14F-4D97-AF65-F5344CB8AC3E}">
        <p14:creationId xmlns:p14="http://schemas.microsoft.com/office/powerpoint/2010/main" xmlns="" val="825298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8668"/>
            <a:ext cx="8229600" cy="4487332"/>
          </a:xfrm>
        </p:spPr>
        <p:txBody>
          <a:bodyPr/>
          <a:lstStyle/>
          <a:p>
            <a:r>
              <a:rPr lang="en-US" sz="2800" dirty="0"/>
              <a:t>Our focus was on increasing student motivation using problem-based </a:t>
            </a:r>
            <a:r>
              <a:rPr lang="en-US" sz="2800" dirty="0" smtClean="0"/>
              <a:t>learning in the French Immersion classroom. </a:t>
            </a:r>
          </a:p>
          <a:p>
            <a:pPr>
              <a:buNone/>
            </a:pPr>
            <a:endParaRPr lang="en-US" sz="2800" dirty="0" smtClean="0"/>
          </a:p>
          <a:p>
            <a:r>
              <a:rPr lang="en-US" sz="2800" dirty="0" smtClean="0"/>
              <a:t>The Inquiry-based Learning Model was a key component in achieving our focus.</a:t>
            </a:r>
            <a:endParaRPr lang="en-CA" sz="2800" dirty="0"/>
          </a:p>
          <a:p>
            <a:endParaRPr lang="en-US" dirty="0"/>
          </a:p>
        </p:txBody>
      </p:sp>
      <p:sp>
        <p:nvSpPr>
          <p:cNvPr id="3" name="Title 2"/>
          <p:cNvSpPr>
            <a:spLocks noGrp="1"/>
          </p:cNvSpPr>
          <p:nvPr>
            <p:ph type="title"/>
          </p:nvPr>
        </p:nvSpPr>
        <p:spPr/>
        <p:txBody>
          <a:bodyPr/>
          <a:lstStyle/>
          <a:p>
            <a:r>
              <a:rPr lang="en-US" dirty="0" smtClean="0"/>
              <a:t>Focus Area</a:t>
            </a:r>
            <a:endParaRPr lang="en-US" dirty="0"/>
          </a:p>
        </p:txBody>
      </p:sp>
    </p:spTree>
    <p:extLst>
      <p:ext uri="{BB962C8B-B14F-4D97-AF65-F5344CB8AC3E}">
        <p14:creationId xmlns:p14="http://schemas.microsoft.com/office/powerpoint/2010/main" xmlns="" val="21724800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751</TotalTime>
  <Words>2061</Words>
  <Application>Microsoft Office PowerPoint</Application>
  <PresentationFormat>On-screen Show (4:3)</PresentationFormat>
  <Paragraphs>231</Paragraphs>
  <Slides>56</Slides>
  <Notes>0</Notes>
  <HiddenSlides>0</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Paper</vt:lpstr>
      <vt:lpstr>Increasing Student Motivation Using Problem-based Learning</vt:lpstr>
      <vt:lpstr>Background Information</vt:lpstr>
      <vt:lpstr>Background Information: Town of Torbay, NL</vt:lpstr>
      <vt:lpstr>Background Information:  Holy Trinity Elementary</vt:lpstr>
      <vt:lpstr>Background Information : Tonya</vt:lpstr>
      <vt:lpstr>Background Information : Heidi/Jennie</vt:lpstr>
      <vt:lpstr>Classroom Composition</vt:lpstr>
      <vt:lpstr>Focus Area</vt:lpstr>
      <vt:lpstr>Focus Area</vt:lpstr>
      <vt:lpstr>Inquiry-based Learning Model</vt:lpstr>
      <vt:lpstr>Focus Area</vt:lpstr>
      <vt:lpstr>Research Questions</vt:lpstr>
      <vt:lpstr>Research Questions</vt:lpstr>
      <vt:lpstr>Ethical Considerations</vt:lpstr>
      <vt:lpstr>Parent Letter &amp; Consent</vt:lpstr>
      <vt:lpstr>Planning</vt:lpstr>
      <vt:lpstr>Planning</vt:lpstr>
      <vt:lpstr>Planning</vt:lpstr>
      <vt:lpstr>     Implementation</vt:lpstr>
      <vt:lpstr>Implementation</vt:lpstr>
      <vt:lpstr>Implementation </vt:lpstr>
      <vt:lpstr>Implementation </vt:lpstr>
      <vt:lpstr>     Design Task Challenges</vt:lpstr>
      <vt:lpstr>Our Design Task Challenges</vt:lpstr>
      <vt:lpstr>Introductory Design Task Challenge: Design a chair/Construire  une  chaise</vt:lpstr>
      <vt:lpstr>Design Task Challenge #1: Shadow Number Puppets/Les  ombres </vt:lpstr>
      <vt:lpstr>Design Task Challenge #2: Raybox/Boîte  aux miroirs</vt:lpstr>
      <vt:lpstr>Design Task Challenge #3: Rollercoaster Design/Construire une montagne russe (led by Tom)</vt:lpstr>
      <vt:lpstr>Design Task Challenge #4: Aluminum Foil Boat/Construire un bateau du papier d’aluminium </vt:lpstr>
      <vt:lpstr>Design Task Challenge #5: Refraction/Réfraction</vt:lpstr>
      <vt:lpstr>Design Task Challenge #6: Marshmallow &amp; Noodle Tower/Tour en guimauve et pâte </vt:lpstr>
      <vt:lpstr>Design Task Challenge #7: Periscope/Construire une périscope </vt:lpstr>
      <vt:lpstr>Design Task Challenge #8: Parachute Design/Parachute </vt:lpstr>
      <vt:lpstr>Design Task Challenge #9: Zipline/Une tyrolienne </vt:lpstr>
      <vt:lpstr>Design Task Challenge #10: Derby Car Design/Construire une voiture</vt:lpstr>
      <vt:lpstr>Data Collection</vt:lpstr>
      <vt:lpstr>Data Collection</vt:lpstr>
      <vt:lpstr>Data Collection</vt:lpstr>
      <vt:lpstr>Data Collection: Student Surveys</vt:lpstr>
      <vt:lpstr>Data Collection</vt:lpstr>
      <vt:lpstr>Data Collection: Post-S.T.E.M. Student Surveys</vt:lpstr>
      <vt:lpstr>Data Collection</vt:lpstr>
      <vt:lpstr>Results</vt:lpstr>
      <vt:lpstr>Results Pre-Surveys Indicators</vt:lpstr>
      <vt:lpstr>Results Pre-Surveys Indicators</vt:lpstr>
      <vt:lpstr>Results Mid-Surveys indicated…</vt:lpstr>
      <vt:lpstr>Results Post-Surveys indicated…</vt:lpstr>
      <vt:lpstr>Results Post-Surveys Indicators</vt:lpstr>
      <vt:lpstr>Results Therefore…</vt:lpstr>
      <vt:lpstr>                                                            Student Reflections:  What is S.T.E.M.?</vt:lpstr>
      <vt:lpstr>Student Reflections:  What is S.T.E.M.?</vt:lpstr>
      <vt:lpstr>Teacher Inquiry</vt:lpstr>
      <vt:lpstr>Teacher Inquiry</vt:lpstr>
      <vt:lpstr>References</vt:lpstr>
      <vt:lpstr>Credits</vt:lpstr>
      <vt:lpstr>Thank you/Merci! (Click for Video)</vt:lpstr>
    </vt:vector>
  </TitlesOfParts>
  <Company>English School District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Increasing Student Motivation Using Problem-based Learning</dc:title>
  <dc:creator>Heidi Nixon</dc:creator>
  <cp:lastModifiedBy>abc</cp:lastModifiedBy>
  <cp:revision>65</cp:revision>
  <dcterms:created xsi:type="dcterms:W3CDTF">2016-06-03T11:44:58Z</dcterms:created>
  <dcterms:modified xsi:type="dcterms:W3CDTF">2016-06-09T15:18:35Z</dcterms:modified>
</cp:coreProperties>
</file>